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 id="2147483678" r:id="rId4"/>
    <p:sldMasterId id="2147483691" r:id="rId5"/>
  </p:sldMasterIdLst>
  <p:notesMasterIdLst>
    <p:notesMasterId r:id="rId88"/>
  </p:notesMasterIdLst>
  <p:sldIdLst>
    <p:sldId id="260" r:id="rId6"/>
    <p:sldId id="256" r:id="rId7"/>
    <p:sldId id="257" r:id="rId8"/>
    <p:sldId id="258" r:id="rId9"/>
    <p:sldId id="261" r:id="rId10"/>
    <p:sldId id="262" r:id="rId11"/>
    <p:sldId id="277" r:id="rId12"/>
    <p:sldId id="263" r:id="rId13"/>
    <p:sldId id="278" r:id="rId14"/>
    <p:sldId id="319" r:id="rId15"/>
    <p:sldId id="328" r:id="rId16"/>
    <p:sldId id="329" r:id="rId17"/>
    <p:sldId id="330" r:id="rId18"/>
    <p:sldId id="331" r:id="rId19"/>
    <p:sldId id="333" r:id="rId20"/>
    <p:sldId id="332" r:id="rId21"/>
    <p:sldId id="334" r:id="rId22"/>
    <p:sldId id="335" r:id="rId23"/>
    <p:sldId id="318" r:id="rId24"/>
    <p:sldId id="275"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7" r:id="rId58"/>
    <p:sldId id="369" r:id="rId59"/>
    <p:sldId id="269" r:id="rId60"/>
    <p:sldId id="270" r:id="rId61"/>
    <p:sldId id="279" r:id="rId62"/>
    <p:sldId id="271" r:id="rId63"/>
    <p:sldId id="320" r:id="rId64"/>
    <p:sldId id="343" r:id="rId65"/>
    <p:sldId id="365" r:id="rId66"/>
    <p:sldId id="348" r:id="rId67"/>
    <p:sldId id="321" r:id="rId68"/>
    <p:sldId id="367" r:id="rId69"/>
    <p:sldId id="350" r:id="rId70"/>
    <p:sldId id="366" r:id="rId71"/>
    <p:sldId id="351" r:id="rId72"/>
    <p:sldId id="353" r:id="rId73"/>
    <p:sldId id="354" r:id="rId74"/>
    <p:sldId id="356" r:id="rId75"/>
    <p:sldId id="357" r:id="rId76"/>
    <p:sldId id="359" r:id="rId77"/>
    <p:sldId id="360" r:id="rId78"/>
    <p:sldId id="362" r:id="rId79"/>
    <p:sldId id="283" r:id="rId80"/>
    <p:sldId id="322" r:id="rId81"/>
    <p:sldId id="326" r:id="rId82"/>
    <p:sldId id="323" r:id="rId83"/>
    <p:sldId id="327" r:id="rId84"/>
    <p:sldId id="324" r:id="rId85"/>
    <p:sldId id="325" r:id="rId86"/>
    <p:sldId id="276"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9" autoAdjust="0"/>
    <p:restoredTop sz="89044" autoAdjust="0"/>
  </p:normalViewPr>
  <p:slideViewPr>
    <p:cSldViewPr snapToGrid="0">
      <p:cViewPr varScale="1">
        <p:scale>
          <a:sx n="99" d="100"/>
          <a:sy n="99" d="100"/>
        </p:scale>
        <p:origin x="340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smtClean="0"/>
              <a:t>CO2e </a:t>
            </a:r>
            <a:r>
              <a:rPr lang="en-US" dirty="0"/>
              <a:t>Emissions</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GHG Emissions</c:v>
                </c:pt>
              </c:strCache>
            </c:strRef>
          </c:tx>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extLst>
              <c:ext xmlns:c16="http://schemas.microsoft.com/office/drawing/2014/chart" uri="{C3380CC4-5D6E-409C-BE32-E72D297353CC}">
                <c16:uniqueId val="{00000001-459B-456B-9E63-25AEE0B2F2B9}"/>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extLst>
              <c:ext xmlns:c16="http://schemas.microsoft.com/office/drawing/2014/chart" uri="{C3380CC4-5D6E-409C-BE32-E72D297353CC}">
                <c16:uniqueId val="{00000003-459B-456B-9E63-25AEE0B2F2B9}"/>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c:spPr>
            <c:extLst>
              <c:ext xmlns:c16="http://schemas.microsoft.com/office/drawing/2014/chart" uri="{C3380CC4-5D6E-409C-BE32-E72D297353CC}">
                <c16:uniqueId val="{00000005-459B-456B-9E63-25AEE0B2F2B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9B-456B-9E63-25AEE0B2F2B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9B-456B-9E63-25AEE0B2F2B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All Other Emissions</c:v>
                </c:pt>
                <c:pt idx="1">
                  <c:v>Land Use (especially Deforestation and Agriculture)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459B-456B-9E63-25AEE0B2F2B9}"/>
            </c:ext>
          </c:extLst>
        </c:ser>
        <c:dLbls>
          <c:showLegendKey val="0"/>
          <c:showVal val="0"/>
          <c:showCatName val="0"/>
          <c:showSerName val="0"/>
          <c:showPercent val="0"/>
          <c:showBubbleSize val="0"/>
          <c:showLeaderLines val="1"/>
        </c:dLbls>
        <c:gapWidth val="100"/>
        <c:secondPieSize val="75"/>
        <c:serLines>
          <c:spPr>
            <a:ln w="6350" cap="flat" cmpd="sng" algn="in">
              <a:solidFill>
                <a:schemeClr val="tx1"/>
              </a:solidFill>
              <a:prstDash val="solid"/>
              <a:round/>
            </a:ln>
            <a:effectLst/>
          </c:spPr>
        </c:serLines>
      </c:of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in">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First round</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E69-4DF5-8963-5A0DE26518A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E69-4DF5-8963-5A0DE26518A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E69-4DF5-8963-5A0DE26518AA}"/>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E69-4DF5-8963-5A0DE26518AA}"/>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1E69-4DF5-8963-5A0DE26518AA}"/>
              </c:ext>
            </c:extLst>
          </c:dPt>
          <c:dPt>
            <c:idx val="5"/>
            <c:bubble3D val="0"/>
            <c:spPr>
              <a:solidFill>
                <a:srgbClr val="FF00FF"/>
              </a:solidFill>
              <a:ln w="19050">
                <a:solidFill>
                  <a:schemeClr val="lt1"/>
                </a:solidFill>
              </a:ln>
              <a:effectLst/>
            </c:spPr>
            <c:extLst>
              <c:ext xmlns:c16="http://schemas.microsoft.com/office/drawing/2014/chart" uri="{C3380CC4-5D6E-409C-BE32-E72D297353CC}">
                <c16:uniqueId val="{0000000B-1E69-4DF5-8963-5A0DE26518AA}"/>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1E69-4DF5-8963-5A0DE26518A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Connections</c:v>
                </c:pt>
                <c:pt idx="1">
                  <c:v>Memory</c:v>
                </c:pt>
                <c:pt idx="2">
                  <c:v>Sharing</c:v>
                </c:pt>
                <c:pt idx="3">
                  <c:v>Mindset</c:v>
                </c:pt>
                <c:pt idx="4">
                  <c:v>Diversity</c:v>
                </c:pt>
                <c:pt idx="5">
                  <c:v>Communication</c:v>
                </c:pt>
                <c:pt idx="6">
                  <c:v>Training</c:v>
                </c:pt>
              </c:strCache>
            </c:strRef>
          </c:cat>
          <c:val>
            <c:numRef>
              <c:f>Sheet1!$B$2:$B$8</c:f>
              <c:numCache>
                <c:formatCode>General</c:formatCode>
                <c:ptCount val="7"/>
                <c:pt idx="0">
                  <c:v>5</c:v>
                </c:pt>
                <c:pt idx="1">
                  <c:v>11</c:v>
                </c:pt>
                <c:pt idx="2">
                  <c:v>6</c:v>
                </c:pt>
                <c:pt idx="3">
                  <c:v>3</c:v>
                </c:pt>
                <c:pt idx="4">
                  <c:v>7</c:v>
                </c:pt>
                <c:pt idx="5">
                  <c:v>4</c:v>
                </c:pt>
                <c:pt idx="6">
                  <c:v>2</c:v>
                </c:pt>
              </c:numCache>
            </c:numRef>
          </c:val>
          <c:extLst>
            <c:ext xmlns:c16="http://schemas.microsoft.com/office/drawing/2014/chart" uri="{C3380CC4-5D6E-409C-BE32-E72D297353CC}">
              <c16:uniqueId val="{0000000E-1E69-4DF5-8963-5A0DE26518A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Second Round</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C40-45AB-9C2B-E4EEDFFB156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C40-45AB-9C2B-E4EEDFFB156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C40-45AB-9C2B-E4EEDFFB1565}"/>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8C40-45AB-9C2B-E4EEDFFB1565}"/>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8C40-45AB-9C2B-E4EEDFFB1565}"/>
              </c:ext>
            </c:extLst>
          </c:dPt>
          <c:dPt>
            <c:idx val="5"/>
            <c:bubble3D val="0"/>
            <c:spPr>
              <a:solidFill>
                <a:srgbClr val="FF00FF"/>
              </a:solidFill>
              <a:ln w="19050">
                <a:solidFill>
                  <a:schemeClr val="lt1"/>
                </a:solidFill>
              </a:ln>
              <a:effectLst/>
            </c:spPr>
            <c:extLst>
              <c:ext xmlns:c16="http://schemas.microsoft.com/office/drawing/2014/chart" uri="{C3380CC4-5D6E-409C-BE32-E72D297353CC}">
                <c16:uniqueId val="{0000000B-8C40-45AB-9C2B-E4EEDFFB1565}"/>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8C40-45AB-9C2B-E4EEDFFB156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Connections</c:v>
                </c:pt>
                <c:pt idx="1">
                  <c:v>Memory</c:v>
                </c:pt>
                <c:pt idx="2">
                  <c:v>Sharing</c:v>
                </c:pt>
                <c:pt idx="3">
                  <c:v>Mindset</c:v>
                </c:pt>
                <c:pt idx="4">
                  <c:v>Diversity</c:v>
                </c:pt>
                <c:pt idx="5">
                  <c:v>Communication</c:v>
                </c:pt>
                <c:pt idx="6">
                  <c:v>Training</c:v>
                </c:pt>
              </c:strCache>
            </c:strRef>
          </c:cat>
          <c:val>
            <c:numRef>
              <c:f>Sheet1!$B$2:$B$8</c:f>
              <c:numCache>
                <c:formatCode>General</c:formatCode>
                <c:ptCount val="7"/>
                <c:pt idx="0">
                  <c:v>4</c:v>
                </c:pt>
                <c:pt idx="1">
                  <c:v>12</c:v>
                </c:pt>
                <c:pt idx="2">
                  <c:v>6</c:v>
                </c:pt>
                <c:pt idx="3">
                  <c:v>4</c:v>
                </c:pt>
                <c:pt idx="4">
                  <c:v>3</c:v>
                </c:pt>
                <c:pt idx="5">
                  <c:v>4</c:v>
                </c:pt>
                <c:pt idx="6">
                  <c:v>5</c:v>
                </c:pt>
              </c:numCache>
            </c:numRef>
          </c:val>
          <c:extLst>
            <c:ext xmlns:c16="http://schemas.microsoft.com/office/drawing/2014/chart" uri="{C3380CC4-5D6E-409C-BE32-E72D297353CC}">
              <c16:uniqueId val="{0000000E-8C40-45AB-9C2B-E4EEDFFB156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4421D-D968-4F91-A9AF-02648ABA8985}" type="datetimeFigureOut">
              <a:rPr lang="en-GB" smtClean="0"/>
              <a:t>25/03/2019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FA0A2-D70F-401A-8DBA-DAD1BD3AB414}" type="slidenum">
              <a:rPr lang="en-GB" smtClean="0"/>
              <a:t>‹#›</a:t>
            </a:fld>
            <a:endParaRPr lang="en-GB"/>
          </a:p>
        </p:txBody>
      </p:sp>
    </p:spTree>
    <p:extLst>
      <p:ext uri="{BB962C8B-B14F-4D97-AF65-F5344CB8AC3E}">
        <p14:creationId xmlns:p14="http://schemas.microsoft.com/office/powerpoint/2010/main" val="324764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ampaigntoendloneliness.org/threat-to-health/"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theguardian.com/lifeandstyle/2014/jul/20/loneliness-britains-silent-plague-hurts-young-people-most" TargetMode="External"/><Relationship Id="rId4" Type="http://schemas.openxmlformats.org/officeDocument/2006/relationships/hyperlink" Target="https://www.theguardian.com/science/2014/feb/16/loneliness-twice-as-unhealthy-as-obesity-older-peopl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ockholmresilience.org/21/research/research-news/1-15-2015-planetary-boundaries-2.0---new-and-improved.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intersection between global extreme events (climate change, ecosystem destruction, culture and language loss, etc.) and national/local extreme events (loneliness, depression, self-harm, etc.), relating these to disconnection from self, society, culture and land. He will then discuss examples of how to increase resilience and to tackle these issues in part by supporting the spread of community-led approaches, which allow communities to regain control over their lives, and can deliver powerful changes that ripple across society</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Intro</a:t>
            </a:r>
            <a:r>
              <a:rPr lang="en-GB" baseline="0" dirty="0" smtClean="0"/>
              <a:t> - me, LifeMosaic,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Thanks to Tony for inviting 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Thanks to all involved in the Extreme Events in Science and Society Research Programme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212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families from Nanga Taman in West Kalimantan?</a:t>
            </a:r>
          </a:p>
          <a:p>
            <a:r>
              <a:rPr lang="en-US" baseline="0" dirty="0" smtClean="0"/>
              <a:t>They are either now dependent on day </a:t>
            </a:r>
            <a:r>
              <a:rPr lang="en-US" baseline="0" dirty="0" err="1" smtClean="0"/>
              <a:t>labourer</a:t>
            </a:r>
            <a:r>
              <a:rPr lang="en-US" baseline="0" dirty="0" smtClean="0"/>
              <a:t> jobs on the plantation, or have moved to the city. Poor, and dependent on palm oil for calorific intake. </a:t>
            </a:r>
          </a:p>
          <a:p>
            <a:r>
              <a:rPr lang="en-US" baseline="0" dirty="0" smtClean="0"/>
              <a:t>Children eat unhealthy junk food and are becoming obese.</a:t>
            </a:r>
          </a:p>
          <a:p>
            <a:endParaRPr lang="en-US" baseline="0" dirty="0" smtClean="0"/>
          </a:p>
          <a:p>
            <a:r>
              <a:rPr lang="en-US" baseline="0" dirty="0" smtClean="0"/>
              <a:t>They are disconnected from place, culture, nature, elders </a:t>
            </a:r>
            <a:r>
              <a:rPr lang="mr-IN" baseline="0" dirty="0" smtClean="0"/>
              <a:t>–</a:t>
            </a:r>
            <a:r>
              <a:rPr lang="en-US" baseline="0" dirty="0" smtClean="0"/>
              <a:t> all of the ways that had been building resilience have been impacted.</a:t>
            </a:r>
          </a:p>
          <a:p>
            <a:endParaRPr lang="en-US" baseline="0" dirty="0" smtClean="0"/>
          </a:p>
          <a:p>
            <a:r>
              <a:rPr lang="en-US" baseline="0" dirty="0" smtClean="0"/>
              <a:t>Here in Scotland, in the US, and across wealthy countries we have a new health epidemic of obesity, loneliness and depression.</a:t>
            </a:r>
          </a:p>
          <a:p>
            <a:endParaRPr lang="en-US" baseline="0" dirty="0" smtClean="0"/>
          </a:p>
          <a:p>
            <a:r>
              <a:rPr lang="en-US" baseline="0" dirty="0" smtClean="0"/>
              <a:t>Scotland:</a:t>
            </a:r>
          </a:p>
          <a:p>
            <a:r>
              <a:rPr lang="en-US" sz="1200" kern="1200" dirty="0" smtClean="0">
                <a:solidFill>
                  <a:schemeClr val="tx1"/>
                </a:solidFill>
                <a:effectLst/>
                <a:latin typeface="+mn-lt"/>
                <a:ea typeface="+mn-ea"/>
                <a:cs typeface="+mn-cs"/>
              </a:rPr>
              <a:t>65% of adults over 16 overweight, 29% obese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26% children 2-15 overweight, 13% risk of obesity</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Reasons are changes in diet and lifestyle</a:t>
            </a:r>
          </a:p>
          <a:p>
            <a:r>
              <a:rPr lang="en-US" baseline="0" dirty="0" smtClean="0"/>
              <a:t>Junk food and food deserts</a:t>
            </a:r>
          </a:p>
          <a:p>
            <a:r>
              <a:rPr lang="en-US" baseline="0" dirty="0" smtClean="0"/>
              <a:t>Stress </a:t>
            </a:r>
            <a:r>
              <a:rPr lang="mr-IN" baseline="0" dirty="0" smtClean="0"/>
              <a:t>–</a:t>
            </a:r>
            <a:r>
              <a:rPr lang="en-US" baseline="0" dirty="0" smtClean="0"/>
              <a:t> bad food choices and cortisol triggers fatty acids in abdomen</a:t>
            </a:r>
          </a:p>
          <a:p>
            <a:endParaRPr lang="en-US" baseline="0" dirty="0" smtClean="0"/>
          </a:p>
          <a:p>
            <a:r>
              <a:rPr lang="en-US" baseline="0" dirty="0" smtClean="0"/>
              <a:t>Drugs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Diabetes, high blood pressure, antihistamines (for allergies), steroids, antidepressants, </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Link between Obesity and Loneliness: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Uni</a:t>
            </a:r>
            <a:r>
              <a:rPr lang="en-US" sz="1200" kern="1200" dirty="0" smtClean="0">
                <a:solidFill>
                  <a:schemeClr val="tx1"/>
                </a:solidFill>
                <a:effectLst/>
                <a:latin typeface="+mn-lt"/>
                <a:ea typeface="+mn-ea"/>
                <a:cs typeface="+mn-cs"/>
              </a:rPr>
              <a:t> Cambridge found similar areas in genes which increase the likelihood of people being overweight also influence social isolation.</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Tackling obesity would help to bring down loneliness.</a:t>
            </a:r>
          </a:p>
          <a:p>
            <a:endParaRPr lang="en-US" baseline="0" dirty="0" smtClean="0"/>
          </a:p>
          <a:p>
            <a:r>
              <a:rPr lang="en-US" b="1" baseline="0" dirty="0" smtClean="0"/>
              <a:t>Loneliness</a:t>
            </a:r>
          </a:p>
          <a:p>
            <a:r>
              <a:rPr lang="en-US" sz="1200" b="0" i="1" kern="1200" dirty="0" smtClean="0">
                <a:solidFill>
                  <a:schemeClr val="tx1"/>
                </a:solidFill>
                <a:effectLst/>
                <a:latin typeface="+mn-lt"/>
                <a:ea typeface="+mn-ea"/>
                <a:cs typeface="+mn-cs"/>
              </a:rPr>
              <a:t>lonely people are nearly twice as likely to die prematurely as those who do not suffer feelings of isolation</a:t>
            </a:r>
            <a:r>
              <a:rPr lang="en-GB" b="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Feeling isolated from others can disrupt sleep, raise blood pressure, lower immunity, increase depression, lower overall subjective wellbeing and increase the stress hormone cortisol (at sustained high levels, cortisol gradually wears your body down).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Social isolation is as potent a cause of early death </a:t>
            </a:r>
            <a:r>
              <a:rPr lang="en-GB" sz="1200" u="sng" kern="1200" dirty="0" smtClean="0">
                <a:solidFill>
                  <a:schemeClr val="tx1"/>
                </a:solidFill>
                <a:effectLst/>
                <a:latin typeface="+mn-lt"/>
                <a:ea typeface="+mn-ea"/>
                <a:cs typeface="+mn-cs"/>
                <a:hlinkClick r:id="rId3"/>
              </a:rPr>
              <a:t>as smoking 15 cigarettes a day</a:t>
            </a:r>
            <a:r>
              <a:rPr lang="en-GB" sz="1200" kern="1200" dirty="0" smtClean="0">
                <a:solidFill>
                  <a:schemeClr val="tx1"/>
                </a:solidFill>
                <a:effectLst/>
                <a:latin typeface="+mn-lt"/>
                <a:ea typeface="+mn-ea"/>
                <a:cs typeface="+mn-cs"/>
              </a:rPr>
              <a:t>; loneliness, research suggests, is </a:t>
            </a:r>
            <a:r>
              <a:rPr lang="en-GB" sz="1200" u="sng" kern="1200" dirty="0" smtClean="0">
                <a:solidFill>
                  <a:schemeClr val="tx1"/>
                </a:solidFill>
                <a:effectLst/>
                <a:latin typeface="+mn-lt"/>
                <a:ea typeface="+mn-ea"/>
                <a:cs typeface="+mn-cs"/>
                <a:hlinkClick r:id="rId4"/>
              </a:rPr>
              <a:t>twice as deadly as obesity</a:t>
            </a:r>
            <a:r>
              <a:rPr lang="en-GB" sz="1200" kern="1200" dirty="0" smtClean="0">
                <a:solidFill>
                  <a:schemeClr val="tx1"/>
                </a:solidFill>
                <a:effectLst/>
                <a:latin typeface="+mn-lt"/>
                <a:ea typeface="+mn-ea"/>
                <a:cs typeface="+mn-cs"/>
              </a:rPr>
              <a:t>. Dementia, high blood pressure, alcoholism and accidents – all these, like depression, paranoia, anxiety and suicide, become </a:t>
            </a:r>
            <a:r>
              <a:rPr lang="en-GB" sz="1200" u="sng" kern="1200" dirty="0" smtClean="0">
                <a:solidFill>
                  <a:schemeClr val="tx1"/>
                </a:solidFill>
                <a:effectLst/>
                <a:latin typeface="+mn-lt"/>
                <a:ea typeface="+mn-ea"/>
                <a:cs typeface="+mn-cs"/>
                <a:hlinkClick r:id="rId5"/>
              </a:rPr>
              <a:t>more prevalent when connections are cut</a:t>
            </a:r>
            <a:r>
              <a:rPr lang="en-GB" sz="1200" kern="1200" dirty="0" smtClean="0">
                <a:solidFill>
                  <a:schemeClr val="tx1"/>
                </a:solidFill>
                <a:effectLst/>
                <a:latin typeface="+mn-lt"/>
                <a:ea typeface="+mn-ea"/>
                <a:cs typeface="+mn-cs"/>
              </a:rPr>
              <a:t>. We cannot cope alone.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r>
              <a:rPr lang="en-US" b="1" baseline="0" dirty="0" smtClean="0"/>
              <a:t>Top 1% own 50% of global wealth</a:t>
            </a:r>
            <a:r>
              <a:rPr lang="en-US" b="0" baseline="0" dirty="0" smtClean="0"/>
              <a:t> but even they are not happy. It turns out those with a net worth of $75 million feel financially insecure, and need another 25% more </a:t>
            </a:r>
            <a:r>
              <a:rPr lang="en-US" b="0" baseline="0" dirty="0" err="1" smtClean="0"/>
              <a:t>monet</a:t>
            </a:r>
            <a:r>
              <a:rPr lang="en-US" b="0" baseline="0" dirty="0" smtClean="0"/>
              <a:t>.</a:t>
            </a:r>
          </a:p>
          <a:p>
            <a:endParaRPr lang="en-US" b="0" baseline="0" dirty="0" smtClean="0"/>
          </a:p>
          <a:p>
            <a:r>
              <a:rPr lang="en-US" b="0" baseline="0" dirty="0" smtClean="0"/>
              <a:t>This is what we are ripping our planet apart for.</a:t>
            </a:r>
          </a:p>
          <a:p>
            <a:endParaRPr lang="en-US" b="0" baseline="0" dirty="0" smtClean="0"/>
          </a:p>
          <a:p>
            <a:r>
              <a:rPr lang="en-US" b="0" baseline="0" dirty="0" smtClean="0"/>
              <a:t>Depression is also on the increase, and it all spirals back to worsening health, worsening inequality, unfulfilling jobs, worse environments, loneliness and obesity and the growing </a:t>
            </a:r>
            <a:r>
              <a:rPr lang="en-US" b="0" baseline="0" dirty="0" err="1" smtClean="0"/>
              <a:t>realisation</a:t>
            </a:r>
            <a:r>
              <a:rPr lang="en-US" b="0" baseline="0" dirty="0" smtClean="0"/>
              <a:t> that we face the most difficult circumstances in generations.</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69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ARE YOU ALL FEELING?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WETIKO NEXT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disconnection, and the removal of community control. </a:t>
            </a:r>
          </a:p>
          <a:p>
            <a:r>
              <a:rPr lang="en-US" dirty="0" smtClean="0"/>
              <a:t>We cannot tackle the large-scale, but we can act immediately locally.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“I don't want your hope. I want you to panic. I want you to feel the fear I do. Every day. And want you to act. I want you to behave like our house is on fire. Because it is.” Greta Thunberg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But what</a:t>
            </a:r>
            <a:r>
              <a:rPr lang="en-GB" sz="1200" b="0" i="0" u="none" strike="noStrike" kern="1200" baseline="0" dirty="0" smtClean="0">
                <a:solidFill>
                  <a:schemeClr val="tx1"/>
                </a:solidFill>
                <a:effectLst/>
                <a:latin typeface="+mn-lt"/>
                <a:ea typeface="+mn-ea"/>
                <a:cs typeface="+mn-cs"/>
              </a:rPr>
              <a:t> happens when the house is on fire?</a:t>
            </a:r>
            <a:endParaRPr lang="en-GB" sz="1200" b="0" i="0" u="none" strike="noStrike"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you ever been in an extreme event? </a:t>
            </a:r>
            <a:r>
              <a:rPr lang="en-US" sz="1200" kern="1200" dirty="0" smtClean="0">
                <a:solidFill>
                  <a:schemeClr val="tx1"/>
                </a:solidFill>
                <a:effectLst/>
                <a:latin typeface="+mn-lt"/>
                <a:ea typeface="+mn-ea"/>
                <a:cs typeface="+mn-cs"/>
              </a:rPr>
              <a:t>What happened during the event? How did people react, act, </a:t>
            </a:r>
            <a:r>
              <a:rPr lang="en-US" sz="1200" kern="1200" dirty="0" err="1" smtClean="0">
                <a:solidFill>
                  <a:schemeClr val="tx1"/>
                </a:solidFill>
                <a:effectLst/>
                <a:latin typeface="+mn-lt"/>
                <a:ea typeface="+mn-ea"/>
                <a:cs typeface="+mn-cs"/>
              </a:rPr>
              <a:t>organise</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Cuba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Cuba survived peak oil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need to bring agriculture into the city began with the fall of the Soviet Union and the loss of more than 50 percent of Cuba’s oil imports, much of its food and 85 percent of its trade economy. Transportation halted, people went hungry and the average Cuban lost 30 pounds.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Special period, no more oil (imported crude oil in exchange for sugar cane at prices fixed in the 60s, had own refineries). Frequent black-outs, daily calorific intake down by 30%.</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Cubans started to grow local organic produce out of necessity, developed bio-pesticides and bio-fertilizers as petrochemical substitutes, and incorporated more fruits and vegetables into their diets. Since they couldn’t fuel their aging cars, they walked, biked, rode buses, and carpooled.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estimated 50 percent of Havana’s vegetables come from inside the city, while in other Cuban towns and cities urban gardens produce from 80 percent to more than 100 percent of what they need.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Permaculture, local crop and insect institutes. I worked alongside Cuban agronomist. Didn’t like not having petrochemicals but admitted it worked.</a:t>
            </a:r>
            <a:endParaRPr lang="en-GB" sz="1200" kern="1200" dirty="0" smtClean="0">
              <a:solidFill>
                <a:schemeClr val="tx1"/>
              </a:solidFill>
              <a:effectLst/>
              <a:latin typeface="+mn-lt"/>
              <a:ea typeface="+mn-ea"/>
              <a:cs typeface="+mn-cs"/>
            </a:endParaRPr>
          </a:p>
          <a:p>
            <a:endParaRPr lang="en-US" dirty="0" smtClean="0"/>
          </a:p>
          <a:p>
            <a:r>
              <a:rPr lang="en-US" b="1" dirty="0" smtClean="0"/>
              <a:t>Mitch</a:t>
            </a:r>
          </a:p>
          <a:p>
            <a:r>
              <a:rPr lang="en-US" b="0" dirty="0" smtClean="0"/>
              <a:t>People </a:t>
            </a:r>
            <a:r>
              <a:rPr lang="en-US" b="0" dirty="0" err="1" smtClean="0"/>
              <a:t>organised</a:t>
            </a:r>
            <a:r>
              <a:rPr lang="en-US" b="0" dirty="0" smtClean="0"/>
              <a:t>. They helped each other cross raging rivers. They provided shelters</a:t>
            </a:r>
            <a:r>
              <a:rPr lang="en-US" b="0" baseline="0" dirty="0" smtClean="0"/>
              <a:t> to families. They received support from solidarity networks built in the 80s. </a:t>
            </a:r>
          </a:p>
          <a:p>
            <a:endParaRPr lang="en-US" b="0" baseline="0" dirty="0" smtClean="0"/>
          </a:p>
          <a:p>
            <a:r>
              <a:rPr lang="en-US" b="1" baseline="0" dirty="0" smtClean="0"/>
              <a:t>Argentina</a:t>
            </a:r>
          </a:p>
          <a:p>
            <a:r>
              <a:rPr lang="en-US" sz="1200" kern="1200" dirty="0" smtClean="0">
                <a:solidFill>
                  <a:schemeClr val="tx1"/>
                </a:solidFill>
                <a:effectLst/>
                <a:latin typeface="+mn-lt"/>
                <a:ea typeface="+mn-ea"/>
                <a:cs typeface="+mn-cs"/>
              </a:rPr>
              <a:t>spontaneous emergence of barter markets</a:t>
            </a:r>
            <a:r>
              <a:rPr lang="en-GB" dirty="0" smtClean="0">
                <a:effectLst/>
              </a:rPr>
              <a:t> </a:t>
            </a:r>
          </a:p>
          <a:p>
            <a:r>
              <a:rPr lang="en-US" sz="1200" kern="1200" dirty="0" smtClean="0">
                <a:solidFill>
                  <a:schemeClr val="tx1"/>
                </a:solidFill>
                <a:effectLst/>
                <a:latin typeface="+mn-lt"/>
                <a:ea typeface="+mn-ea"/>
                <a:cs typeface="+mn-cs"/>
              </a:rPr>
              <a:t>Community cooperatives also formed to provide the means for a higher level of local function and, thus, greater regional stability. During the collapse, both functioned together to create a culture of mutual cooperation, to decrease tensions and conflict and to safeguard the basic needs of every individual within the community.</a:t>
            </a:r>
            <a:r>
              <a:rPr lang="en-GB" dirty="0" smtClean="0">
                <a:effectLst/>
              </a:rPr>
              <a:t>  (buses, healthcare)</a:t>
            </a:r>
          </a:p>
          <a:p>
            <a:r>
              <a:rPr lang="en-GB" b="0" dirty="0" smtClean="0">
                <a:effectLst/>
              </a:rPr>
              <a:t>Community</a:t>
            </a:r>
            <a:r>
              <a:rPr lang="en-GB" b="0" baseline="0" dirty="0" smtClean="0">
                <a:effectLst/>
              </a:rPr>
              <a:t> asset ownership </a:t>
            </a:r>
            <a:r>
              <a:rPr lang="mr-IN" b="0" baseline="0" dirty="0" smtClean="0">
                <a:effectLst/>
              </a:rPr>
              <a:t>–</a:t>
            </a:r>
            <a:r>
              <a:rPr lang="en-GB" b="0" baseline="0" dirty="0" smtClean="0">
                <a:effectLst/>
              </a:rPr>
              <a:t> as workers took over companies that were going bust. </a:t>
            </a:r>
            <a:r>
              <a:rPr lang="mr-IN" b="0" baseline="0" dirty="0" smtClean="0">
                <a:effectLst/>
              </a:rPr>
              <a:t>–</a:t>
            </a:r>
            <a:r>
              <a:rPr lang="en-GB" b="0" baseline="0" dirty="0" smtClean="0">
                <a:effectLst/>
              </a:rPr>
              <a:t> some 500 companies.</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187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Deforestation around the Xingu reserve, Brazilian Amazon, in 1994 (left) and 2007 (right)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A3BA02-F110-6648-BCC1-6834FD8310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87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What are</a:t>
            </a:r>
            <a:r>
              <a:rPr lang="en-US" sz="1200" b="0" i="0" u="none" strike="noStrike" kern="1200" baseline="0" dirty="0" smtClean="0">
                <a:solidFill>
                  <a:schemeClr val="tx1"/>
                </a:solidFill>
                <a:effectLst/>
                <a:latin typeface="+mn-lt"/>
                <a:ea typeface="+mn-ea"/>
                <a:cs typeface="+mn-cs"/>
              </a:rPr>
              <a:t> your thoughts on this?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growth of community land ownership in Scotland over the last 20 years has led, in communities now owning their lands, to a reversal in declining population numbers, a greater sense of control and security leading to more long-term thinking and planning, a deepening sense of identity and belonging, financial stability, increased investments, and job creation. Community land ownership can be challenging and takes time, but overall the experience in Scotland shows that it leads to material and psychological benefits and increased community resilience.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Rebuilding Commons: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Define clear group boundaries.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Match rules governing use of common goods to local needs and conditions.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Ensure that those affected by the rules can participate in modifying the rules.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Make sure the rule-making rights of community members are respected by outside authorities.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Develop a system, carried out by community members, for monitoring members’ behavior.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Use graduated sanctions for rule violators.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7. Provide accessible, low-cost means for dispute resolution.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 Connections </a:t>
            </a:r>
            <a:r>
              <a:rPr lang="en-US" sz="1200" kern="1200" dirty="0" err="1" smtClean="0">
                <a:solidFill>
                  <a:schemeClr val="tx1"/>
                </a:solidFill>
                <a:effectLst/>
                <a:latin typeface="+mn-lt"/>
                <a:ea typeface="+mn-ea"/>
                <a:cs typeface="+mn-cs"/>
              </a:rPr>
              <a:t>Mendip</a:t>
            </a:r>
            <a:r>
              <a:rPr lang="en-US" sz="1200" kern="1200" dirty="0" smtClean="0">
                <a:solidFill>
                  <a:schemeClr val="tx1"/>
                </a:solidFill>
                <a:effectLst/>
                <a:latin typeface="+mn-lt"/>
                <a:ea typeface="+mn-ea"/>
                <a:cs typeface="+mn-cs"/>
              </a:rPr>
              <a:t>, compiled a service directory of care providers and volunteers from health </a:t>
            </a:r>
            <a:r>
              <a:rPr lang="en-US" sz="1200" kern="1200" dirty="0" err="1" smtClean="0">
                <a:solidFill>
                  <a:schemeClr val="tx1"/>
                </a:solidFill>
                <a:effectLst/>
                <a:latin typeface="+mn-lt"/>
                <a:ea typeface="+mn-ea"/>
                <a:cs typeface="+mn-cs"/>
              </a:rPr>
              <a:t>centres</a:t>
            </a:r>
            <a:r>
              <a:rPr lang="en-US" sz="1200" kern="1200" dirty="0" smtClean="0">
                <a:solidFill>
                  <a:schemeClr val="tx1"/>
                </a:solidFill>
                <a:effectLst/>
                <a:latin typeface="+mn-lt"/>
                <a:ea typeface="+mn-ea"/>
                <a:cs typeface="+mn-cs"/>
              </a:rPr>
              <a:t>, local charities and other groups to provide support to people with poor health. These services range from attending to someone’s physical and emotional needs to assisting with the shopping, walking the dog or helping someone attend a confidence-boosting activity such as the local choir.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across the whole of Somerset emergency hospital admissions rose by 29% during the three years of the study, in </a:t>
            </a:r>
            <a:r>
              <a:rPr lang="en-US" sz="1200" kern="1200" dirty="0" err="1" smtClean="0">
                <a:solidFill>
                  <a:schemeClr val="tx1"/>
                </a:solidFill>
                <a:effectLst/>
                <a:latin typeface="+mn-lt"/>
                <a:ea typeface="+mn-ea"/>
                <a:cs typeface="+mn-cs"/>
              </a:rPr>
              <a:t>Frome</a:t>
            </a:r>
            <a:r>
              <a:rPr lang="en-US" sz="1200" kern="1200" dirty="0" smtClean="0">
                <a:solidFill>
                  <a:schemeClr val="tx1"/>
                </a:solidFill>
                <a:effectLst/>
                <a:latin typeface="+mn-lt"/>
                <a:ea typeface="+mn-ea"/>
                <a:cs typeface="+mn-cs"/>
              </a:rPr>
              <a:t> they fell by 17%.</a:t>
            </a:r>
            <a:r>
              <a:rPr lang="en-GB" dirty="0" smtClean="0">
                <a:effectLst/>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01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first encountered the Life Plan approach when working with the </a:t>
            </a:r>
            <a:r>
              <a:rPr lang="en-GB" sz="1200" kern="1200" dirty="0" err="1" smtClean="0">
                <a:solidFill>
                  <a:schemeClr val="tx1"/>
                </a:solidFill>
                <a:effectLst/>
                <a:latin typeface="+mn-lt"/>
                <a:ea typeface="+mn-ea"/>
                <a:cs typeface="+mn-cs"/>
              </a:rPr>
              <a:t>Kichwa</a:t>
            </a:r>
            <a:r>
              <a:rPr lang="en-GB" sz="1200" kern="1200" dirty="0" smtClean="0">
                <a:solidFill>
                  <a:schemeClr val="tx1"/>
                </a:solidFill>
                <a:effectLst/>
                <a:latin typeface="+mn-lt"/>
                <a:ea typeface="+mn-ea"/>
                <a:cs typeface="+mn-cs"/>
              </a:rPr>
              <a:t> of </a:t>
            </a:r>
            <a:r>
              <a:rPr lang="en-GB" sz="1200" kern="1200" dirty="0" err="1" smtClean="0">
                <a:solidFill>
                  <a:schemeClr val="tx1"/>
                </a:solidFill>
                <a:effectLst/>
                <a:latin typeface="+mn-lt"/>
                <a:ea typeface="+mn-ea"/>
                <a:cs typeface="+mn-cs"/>
              </a:rPr>
              <a:t>Sarayaku</a:t>
            </a:r>
            <a:r>
              <a:rPr lang="en-GB" sz="1200" kern="1200" dirty="0" smtClean="0">
                <a:solidFill>
                  <a:schemeClr val="tx1"/>
                </a:solidFill>
                <a:effectLst/>
                <a:latin typeface="+mn-lt"/>
                <a:ea typeface="+mn-ea"/>
                <a:cs typeface="+mn-cs"/>
              </a:rPr>
              <a:t> in Ecuador in 2010. </a:t>
            </a:r>
            <a:r>
              <a:rPr lang="en-GB" sz="1200" kern="1200" dirty="0" err="1" smtClean="0">
                <a:solidFill>
                  <a:schemeClr val="tx1"/>
                </a:solidFill>
                <a:effectLst/>
                <a:latin typeface="+mn-lt"/>
                <a:ea typeface="+mn-ea"/>
                <a:cs typeface="+mn-cs"/>
              </a:rPr>
              <a:t>Sarayaku’s</a:t>
            </a:r>
            <a:r>
              <a:rPr lang="en-GB" sz="1200" kern="1200" dirty="0" smtClean="0">
                <a:solidFill>
                  <a:schemeClr val="tx1"/>
                </a:solidFill>
                <a:effectLst/>
                <a:latin typeface="+mn-lt"/>
                <a:ea typeface="+mn-ea"/>
                <a:cs typeface="+mn-cs"/>
              </a:rPr>
              <a:t> Life Plan helped give the community strength and clarity to: stop oil development on their territory; support the emergence of many inspirational leaders serving in their territory and across the Ecuadorian indigenous peoples’ movement (despite </a:t>
            </a:r>
            <a:r>
              <a:rPr lang="en-GB" sz="1200" kern="1200" dirty="0" err="1" smtClean="0">
                <a:solidFill>
                  <a:schemeClr val="tx1"/>
                </a:solidFill>
                <a:effectLst/>
                <a:latin typeface="+mn-lt"/>
                <a:ea typeface="+mn-ea"/>
                <a:cs typeface="+mn-cs"/>
              </a:rPr>
              <a:t>Sarayaku</a:t>
            </a:r>
            <a:r>
              <a:rPr lang="en-GB" sz="1200" kern="1200" dirty="0" smtClean="0">
                <a:solidFill>
                  <a:schemeClr val="tx1"/>
                </a:solidFill>
                <a:effectLst/>
                <a:latin typeface="+mn-lt"/>
                <a:ea typeface="+mn-ea"/>
                <a:cs typeface="+mn-cs"/>
              </a:rPr>
              <a:t> only having 2000 inhabitants); revitalise and develop indigenous education and health systems; and develop an indigenous ecotourism business, airline, multi-media studio, and satellite internet café in the middle of the Amazon.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Misak are an indigenous people from the Colombian Cauca who have successfully reclaimed their land, their collective future and their cultural identity against all odds. In doing so they developed the Plan de Vida or Life Plan, an exceptional approach to long-term visioning and planning that supports communities to take control of their futures.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During Spanish colonial rule, they were displaced from large parts of their territory, stripped of their ancestral land, with their culture and mother tongue threatened with extinction.  The past fifty years of civil war in Colombia have meant the Misak have had to deal with perpetual conflict, with the army, paramilitary forces and guerrilla regularly passing through or fighting in their territory.  Despite this background of violence, the Misak held steadfast to a constant practice of peace, reclaiming much of their ancestral territory from their colonial era landlords in the 1970s.  To build on this success, in the 1980s they developed an approach to reclaim their self-determined futures - they called this approach the Plan de Vida, or Life Plan.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Misak people of the Colombian Cauca have successfully reclaimed their land, their futures and their culture against all odds. In doing so, they have developed the 'Life Plan', an exceptional approach for communities to re-envision and take control of their futures. Pioneered by the Misak in the 1980s, the approach was later adopted by hundreds of indigenous peoples across South America.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Life Plan process is based on learning from the past, critically analysing the present, and planning deep into the future. It is a long-term community-led process that aims towards self-determined community resilience and wellbeing. During this process, the Misak have gained formal recognition of rights over 15,000 hectares of their ancestral territory, they have revived their customary institutions, laws and leadership systems; protected and revived their knowledge systems and practices through developing indigenous education from preschool to university, and indigenous health including a Misak health clinic, women’s clinic, and laboratory to develop new plant-based preventative medicines; renegotiated relationships with the state including the relationship between customary law and national law; and helped bring about the 1991 constitution with better rights for indigenous peoples in Colombia.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Life Plan and other such approaches to self-determined development are simultaneously: processes for revitalising knowledge systems and practices; opportunities for youth to take on key roles in their own territory as they help elders put the Life Plan into practice; detailed plans for managing indigenous territories; and platforms to advocate for and defend biocultural rights.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Approaches to self-determined development invite indigenous peoples to recognise themselves, to remember their collective history, and to determine their vision for the future. Such approaches have helped indigenous peoples protect their territories, restore their leadership and governance structures; and pursue their holistic vision in fields such as healthcare, land stewardship, sustainable livelihoods and education. Indigenous peoples with a clear vision for the future and strong governance over their territories are in a stronger position to exercise their right to FPIC, and to interact and negotiate with government and corporations planning developments on their territories.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934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de Vida is an approach that at it's very heart ensures that it is rooted in </a:t>
            </a:r>
            <a:r>
              <a:rPr lang="en-US" dirty="0" err="1" smtClean="0"/>
              <a:t>teh</a:t>
            </a:r>
            <a:r>
              <a:rPr lang="en-US" dirty="0" smtClean="0"/>
              <a:t> history and culture of the community using it. “Frameworks are like toothbrushes: no one wants to use someone else’s.”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know what the problems are. Disconnection, loss of power, loss of land, loss of community, loss of agency. And we know that the solutions are right there. We cannot easily tackle the immensity of the structures, that are stopping us from reacting in the way we should, but we can take immediate action at the level of community. </a:t>
            </a:r>
            <a:endParaRPr lang="en-GB"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11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DFA0A2-D70F-401A-8DBA-DAD1BD3AB414}" type="slidenum">
              <a:rPr lang="en-GB" smtClean="0"/>
              <a:t>57</a:t>
            </a:fld>
            <a:endParaRPr lang="en-GB"/>
          </a:p>
        </p:txBody>
      </p:sp>
    </p:spTree>
    <p:extLst>
      <p:ext uri="{BB962C8B-B14F-4D97-AF65-F5344CB8AC3E}">
        <p14:creationId xmlns:p14="http://schemas.microsoft.com/office/powerpoint/2010/main" val="297968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a:t>
            </a:r>
          </a:p>
          <a:p>
            <a:r>
              <a:rPr lang="en-US" dirty="0" smtClean="0"/>
              <a:t>Territory</a:t>
            </a:r>
          </a:p>
          <a:p>
            <a:r>
              <a:rPr lang="en-US" dirty="0" smtClean="0"/>
              <a:t>Deep knowledge of place</a:t>
            </a:r>
          </a:p>
          <a:p>
            <a:r>
              <a:rPr lang="en-US" dirty="0" smtClean="0"/>
              <a:t>Collective ownership of territory</a:t>
            </a:r>
          </a:p>
          <a:p>
            <a:r>
              <a:rPr lang="en-US" dirty="0" smtClean="0"/>
              <a:t>Intact forests, rivers, and other ecosystems.</a:t>
            </a:r>
          </a:p>
          <a:p>
            <a:r>
              <a:rPr lang="en-US" dirty="0" smtClean="0"/>
              <a:t>Access to land for farming, hunting, gathering. </a:t>
            </a:r>
          </a:p>
          <a:p>
            <a:r>
              <a:rPr lang="en-US" dirty="0" smtClean="0"/>
              <a:t>Seed diversity</a:t>
            </a:r>
          </a:p>
          <a:p>
            <a:r>
              <a:rPr lang="en-US" dirty="0" smtClean="0"/>
              <a:t>Crop diversity</a:t>
            </a:r>
          </a:p>
          <a:p>
            <a:r>
              <a:rPr lang="en-US" dirty="0" smtClean="0"/>
              <a:t>Food security =&gt; food sovereignty.</a:t>
            </a:r>
          </a:p>
          <a:p>
            <a:r>
              <a:rPr lang="en-US" dirty="0" smtClean="0"/>
              <a:t>Forest management.</a:t>
            </a:r>
          </a:p>
          <a:p>
            <a:r>
              <a:rPr lang="en-US" dirty="0" smtClean="0"/>
              <a:t>Conservation.</a:t>
            </a:r>
          </a:p>
          <a:p>
            <a:endParaRPr lang="en-US" dirty="0" smtClean="0"/>
          </a:p>
          <a:p>
            <a:endParaRPr lang="en-US" baseline="0" dirty="0" smtClean="0"/>
          </a:p>
          <a:p>
            <a:r>
              <a:rPr lang="en-US" dirty="0" smtClean="0"/>
              <a:t>PEOPLE AND CULTURE</a:t>
            </a:r>
            <a:endParaRPr lang="en-US" baseline="0" dirty="0" smtClean="0"/>
          </a:p>
          <a:p>
            <a:r>
              <a:rPr lang="en-US" dirty="0" smtClean="0"/>
              <a:t>Leadership and </a:t>
            </a:r>
            <a:r>
              <a:rPr lang="en-US" dirty="0" err="1" smtClean="0"/>
              <a:t>elderhood</a:t>
            </a:r>
            <a:endParaRPr lang="en-US" dirty="0" smtClean="0"/>
          </a:p>
          <a:p>
            <a:r>
              <a:rPr lang="en-US" dirty="0" smtClean="0"/>
              <a:t>Rituals </a:t>
            </a:r>
          </a:p>
          <a:p>
            <a:r>
              <a:rPr lang="en-US" dirty="0" smtClean="0"/>
              <a:t>Kinship</a:t>
            </a:r>
          </a:p>
          <a:p>
            <a:r>
              <a:rPr lang="en-US" dirty="0" smtClean="0"/>
              <a:t>Indigenous knowledge systems and practices</a:t>
            </a:r>
          </a:p>
          <a:p>
            <a:r>
              <a:rPr lang="en-US" dirty="0" smtClean="0"/>
              <a:t>Language</a:t>
            </a:r>
          </a:p>
          <a:p>
            <a:r>
              <a:rPr lang="en-US" dirty="0" smtClean="0"/>
              <a:t>Intergenerational learning</a:t>
            </a:r>
          </a:p>
          <a:p>
            <a:r>
              <a:rPr lang="en-US" dirty="0" smtClean="0"/>
              <a:t>Customary law</a:t>
            </a:r>
          </a:p>
          <a:p>
            <a:r>
              <a:rPr lang="en-US" dirty="0" smtClean="0"/>
              <a:t>Traditional health</a:t>
            </a:r>
          </a:p>
          <a:p>
            <a:r>
              <a:rPr lang="en-US" dirty="0" smtClean="0"/>
              <a:t>Songs, storytelling, weaving, architecture, dance, crafts.</a:t>
            </a:r>
          </a:p>
          <a:p>
            <a:r>
              <a:rPr lang="en-US" dirty="0" smtClean="0"/>
              <a:t>Philosophy</a:t>
            </a:r>
          </a:p>
          <a:p>
            <a:endParaRPr lang="en-US" dirty="0" smtClean="0"/>
          </a:p>
          <a:p>
            <a:endParaRPr lang="en-US" dirty="0" smtClean="0"/>
          </a:p>
          <a:p>
            <a:r>
              <a:rPr lang="en-US" dirty="0" smtClean="0"/>
              <a:t>Rituals</a:t>
            </a:r>
            <a:r>
              <a:rPr lang="en-US" baseline="0" dirty="0" smtClean="0"/>
              <a:t> maintain equilibrium with nature and people. Rites of passage. </a:t>
            </a:r>
          </a:p>
          <a:p>
            <a:r>
              <a:rPr lang="en-US" baseline="0" dirty="0" smtClean="0"/>
              <a:t>Knowledge systems and practices contain forms of resilience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30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Indonesian government has typically looked upon the traditional houses as “slum dwellings,” an indicator of poverty. But </a:t>
            </a:r>
            <a:r>
              <a:rPr lang="en-US" sz="1200" b="0" i="0" u="none" strike="noStrike" kern="1200" dirty="0" err="1" smtClean="0">
                <a:solidFill>
                  <a:schemeClr val="tx1"/>
                </a:solidFill>
                <a:effectLst/>
                <a:latin typeface="+mn-lt"/>
                <a:ea typeface="+mn-ea"/>
                <a:cs typeface="+mn-cs"/>
              </a:rPr>
              <a:t>Lalu</a:t>
            </a:r>
            <a:r>
              <a:rPr lang="en-US" sz="1200" b="0" i="0" u="none" strike="noStrike" kern="1200" dirty="0" smtClean="0">
                <a:solidFill>
                  <a:schemeClr val="tx1"/>
                </a:solidFill>
                <a:effectLst/>
                <a:latin typeface="+mn-lt"/>
                <a:ea typeface="+mn-ea"/>
                <a:cs typeface="+mn-cs"/>
              </a:rPr>
              <a:t> says the government should support the construction of traditional houses. Not only are they cheaper, but as the recent disasters proved, they are infinitely safer. traditional homes have been seen to mark the persistence of poverty rather than the preservation of culture, ignoring their instrumental value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61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of land: </a:t>
            </a:r>
            <a:r>
              <a:rPr lang="en-US" dirty="0" err="1" smtClean="0"/>
              <a:t>Domeinsverklaring</a:t>
            </a:r>
            <a:r>
              <a:rPr lang="en-US" dirty="0" smtClean="0"/>
              <a:t> 1870 declared all land without clear documentation belonged to state.</a:t>
            </a:r>
          </a:p>
          <a:p>
            <a:r>
              <a:rPr lang="en-US" dirty="0" smtClean="0"/>
              <a:t>At independence handed to Indonesia.</a:t>
            </a:r>
          </a:p>
          <a:p>
            <a:r>
              <a:rPr lang="en-US" dirty="0" smtClean="0"/>
              <a:t>Zoned for development by </a:t>
            </a:r>
            <a:r>
              <a:rPr lang="en-US" dirty="0" err="1" smtClean="0"/>
              <a:t>developmentalist</a:t>
            </a:r>
            <a:r>
              <a:rPr lang="en-US" dirty="0" smtClean="0"/>
              <a:t> Suharto regime.</a:t>
            </a:r>
          </a:p>
          <a:p>
            <a:r>
              <a:rPr lang="en-US" dirty="0" smtClean="0"/>
              <a:t>Community seen as invisible.</a:t>
            </a:r>
          </a:p>
          <a:p>
            <a:pPr marL="0" indent="0">
              <a:buNone/>
            </a:pPr>
            <a:r>
              <a:rPr lang="en-US" dirty="0" smtClean="0"/>
              <a:t>1. Bypass consultation.</a:t>
            </a:r>
          </a:p>
          <a:p>
            <a:r>
              <a:rPr lang="en-US" dirty="0" smtClean="0"/>
              <a:t>First steps: destroy all signs of community connection to land.</a:t>
            </a:r>
          </a:p>
          <a:p>
            <a:r>
              <a:rPr lang="en-US" dirty="0" smtClean="0"/>
              <a:t>Destroy forest gardens, destroy ancestors graves.</a:t>
            </a:r>
          </a:p>
          <a:p>
            <a:pPr marL="0" indent="0">
              <a:buNone/>
            </a:pPr>
            <a:r>
              <a:rPr lang="en-US" dirty="0" smtClean="0"/>
              <a:t>2. Consultation</a:t>
            </a:r>
          </a:p>
          <a:p>
            <a:r>
              <a:rPr lang="en-US" dirty="0" smtClean="0"/>
              <a:t>Companies come with sociologists, anthropologists to convince people and gain support</a:t>
            </a:r>
          </a:p>
          <a:p>
            <a:r>
              <a:rPr lang="en-US" dirty="0" smtClean="0"/>
              <a:t>Small groups ‘consulted’</a:t>
            </a:r>
          </a:p>
          <a:p>
            <a:r>
              <a:rPr lang="en-US" dirty="0" smtClean="0"/>
              <a:t>False claims of support (false signatures)</a:t>
            </a:r>
          </a:p>
          <a:p>
            <a:endParaRPr lang="en-US" dirty="0" smtClean="0"/>
          </a:p>
          <a:p>
            <a:pPr marL="0" indent="0">
              <a:buNone/>
            </a:pPr>
            <a:r>
              <a:rPr lang="en-US" dirty="0" smtClean="0"/>
              <a:t>3. False promises of development</a:t>
            </a:r>
          </a:p>
          <a:p>
            <a:r>
              <a:rPr lang="en-US" dirty="0" smtClean="0"/>
              <a:t>Schools, water, roads, jobs.</a:t>
            </a:r>
          </a:p>
          <a:p>
            <a:pPr marL="0" indent="0">
              <a:buNone/>
            </a:pPr>
            <a:r>
              <a:rPr lang="en-US" dirty="0" smtClean="0"/>
              <a:t>4. Divide and Rule</a:t>
            </a:r>
          </a:p>
          <a:p>
            <a:r>
              <a:rPr lang="en-US" dirty="0" smtClean="0"/>
              <a:t>Bribes to leaders: Food, houses</a:t>
            </a:r>
          </a:p>
          <a:p>
            <a:r>
              <a:rPr lang="en-US" dirty="0" smtClean="0"/>
              <a:t>Find ways for village to fight</a:t>
            </a:r>
          </a:p>
          <a:p>
            <a:r>
              <a:rPr lang="en-US" dirty="0" smtClean="0"/>
              <a:t>Buy plots of land to destroy collective ownership.</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89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None/>
            </a:pPr>
            <a:r>
              <a:rPr lang="en-US" dirty="0" smtClean="0"/>
              <a:t>5. Threats</a:t>
            </a:r>
          </a:p>
          <a:p>
            <a:r>
              <a:rPr lang="en-US" dirty="0" smtClean="0"/>
              <a:t>False accusations, coercion, lawsuits</a:t>
            </a:r>
          </a:p>
          <a:p>
            <a:r>
              <a:rPr lang="en-US" dirty="0" smtClean="0"/>
              <a:t>Imprisonment, killings</a:t>
            </a:r>
          </a:p>
          <a:p>
            <a:pPr lvl="0"/>
            <a:r>
              <a:rPr lang="en-US" sz="1200" kern="1200" dirty="0" smtClean="0">
                <a:solidFill>
                  <a:schemeClr val="tx1"/>
                </a:solidFill>
                <a:effectLst/>
                <a:latin typeface="+mn-lt"/>
                <a:ea typeface="+mn-ea"/>
                <a:cs typeface="+mn-cs"/>
              </a:rPr>
              <a:t>Forcible eviction of the local community, Dayaks, Papuans, Moluccans, Sumatrans</a:t>
            </a:r>
            <a:endParaRPr lang="en-GB" sz="1200" kern="1200" dirty="0" smtClean="0">
              <a:solidFill>
                <a:schemeClr val="tx1"/>
              </a:solidFill>
              <a:effectLst/>
              <a:latin typeface="+mn-lt"/>
              <a:ea typeface="+mn-ea"/>
              <a:cs typeface="+mn-cs"/>
            </a:endParaRPr>
          </a:p>
          <a:p>
            <a:pPr lvl="0"/>
            <a:r>
              <a:rPr lang="en-US" dirty="0" smtClean="0"/>
              <a:t>Indigenous peoples pulled into low-wage factory conditions on their land, often as indentured </a:t>
            </a:r>
            <a:r>
              <a:rPr lang="en-US" dirty="0" err="1" smtClean="0"/>
              <a:t>labourers</a:t>
            </a:r>
            <a:r>
              <a:rPr lang="en-US" dirty="0" smtClean="0"/>
              <a:t>.</a:t>
            </a:r>
            <a:endParaRPr lang="en-GB" dirty="0" smtClean="0"/>
          </a:p>
          <a:p>
            <a:pPr lvl="0"/>
            <a:r>
              <a:rPr lang="en-US" dirty="0" smtClean="0"/>
              <a:t>Loss of cultural diversity</a:t>
            </a:r>
            <a:endParaRPr lang="en-GB" dirty="0" smtClean="0"/>
          </a:p>
          <a:p>
            <a:pPr lvl="0"/>
            <a:r>
              <a:rPr lang="en-US" dirty="0" smtClean="0"/>
              <a:t>Intergenerational language loss</a:t>
            </a:r>
            <a:endParaRPr lang="en-GB" dirty="0" smtClean="0"/>
          </a:p>
          <a:p>
            <a:pPr lvl="0"/>
            <a:r>
              <a:rPr lang="en-US" dirty="0" smtClean="0"/>
              <a:t>Corrupt leaders</a:t>
            </a:r>
          </a:p>
          <a:p>
            <a:pPr lvl="0"/>
            <a:r>
              <a:rPr lang="en-US" dirty="0" smtClean="0"/>
              <a:t>Vast destruction of habitats</a:t>
            </a:r>
          </a:p>
          <a:p>
            <a:pPr lvl="0"/>
            <a:r>
              <a:rPr lang="en-US" dirty="0" smtClean="0"/>
              <a:t>Loss of resilience</a:t>
            </a:r>
          </a:p>
          <a:p>
            <a:pPr lvl="0"/>
            <a:r>
              <a:rPr lang="en-US" dirty="0" smtClean="0"/>
              <a:t>Loss of land.</a:t>
            </a:r>
          </a:p>
          <a:p>
            <a:pPr lvl="0"/>
            <a:endParaRPr lang="en-US" dirty="0" smtClean="0"/>
          </a:p>
          <a:p>
            <a:pPr lvl="0"/>
            <a:endParaRPr lang="en-US" dirty="0" smtClean="0"/>
          </a:p>
          <a:p>
            <a:pPr lvl="0"/>
            <a:endParaRPr lang="en-US" dirty="0" smtClean="0"/>
          </a:p>
          <a:p>
            <a:pPr lvl="0"/>
            <a:r>
              <a:rPr lang="en-US" dirty="0" smtClean="0"/>
              <a:t>We have</a:t>
            </a:r>
            <a:r>
              <a:rPr lang="en-US" baseline="0" dirty="0" smtClean="0"/>
              <a:t> experience of this with the </a:t>
            </a:r>
            <a:r>
              <a:rPr lang="en-US" b="1" baseline="0" dirty="0" smtClean="0"/>
              <a:t>clearances</a:t>
            </a:r>
            <a:r>
              <a:rPr lang="en-US" baseline="0" dirty="0" smtClean="0"/>
              <a:t>, loss of land, loss of knowledge, loss of culture (both Gaelic and Scots), Act of Proscription 1746, Education act 1872.</a:t>
            </a:r>
            <a:endParaRPr lang="en-US" dirty="0" smtClean="0"/>
          </a:p>
          <a:p>
            <a:pPr lvl="0"/>
            <a:endParaRPr lang="en-US" dirty="0" smtClean="0"/>
          </a:p>
          <a:p>
            <a:pPr lvl="0"/>
            <a:r>
              <a:rPr lang="en-US" sz="1200" kern="1200" dirty="0" smtClean="0">
                <a:solidFill>
                  <a:schemeClr val="tx1"/>
                </a:solidFill>
                <a:effectLst/>
                <a:latin typeface="+mn-lt"/>
                <a:ea typeface="+mn-ea"/>
                <a:cs typeface="+mn-cs"/>
              </a:rPr>
              <a:t>Vast destruction of habitats. [xxx million hectares of oil palm </a:t>
            </a:r>
            <a:r>
              <a:rPr lang="en-US" sz="1200" kern="1200" dirty="0" err="1" smtClean="0">
                <a:solidFill>
                  <a:schemeClr val="tx1"/>
                </a:solidFill>
                <a:effectLst/>
                <a:latin typeface="+mn-lt"/>
                <a:ea typeface="+mn-ea"/>
                <a:cs typeface="+mn-cs"/>
              </a:rPr>
              <a:t>plnatations</a:t>
            </a:r>
            <a:r>
              <a:rPr lang="en-US" sz="1200" kern="1200" dirty="0" smtClean="0">
                <a:solidFill>
                  <a:schemeClr val="tx1"/>
                </a:solidFill>
                <a:effectLst/>
                <a:latin typeface="+mn-lt"/>
                <a:ea typeface="+mn-ea"/>
                <a:cs typeface="+mn-cs"/>
              </a:rPr>
              <a:t> now]</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India joins WTO, and Palm Oil is subsidized through access to cheap land (human rights abuses and ability to sell timber in natural forests), suicides among </a:t>
            </a:r>
            <a:r>
              <a:rPr lang="en-US" sz="1200" kern="1200" dirty="0" err="1" smtClean="0">
                <a:solidFill>
                  <a:schemeClr val="tx1"/>
                </a:solidFill>
                <a:effectLst/>
                <a:latin typeface="+mn-lt"/>
                <a:ea typeface="+mn-ea"/>
                <a:cs typeface="+mn-cs"/>
              </a:rPr>
              <a:t>indian</a:t>
            </a:r>
            <a:r>
              <a:rPr lang="en-US" sz="1200" kern="1200" dirty="0" smtClean="0">
                <a:solidFill>
                  <a:schemeClr val="tx1"/>
                </a:solidFill>
                <a:effectLst/>
                <a:latin typeface="+mn-lt"/>
                <a:ea typeface="+mn-ea"/>
                <a:cs typeface="+mn-cs"/>
              </a:rPr>
              <a:t> farmers.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Trade agreements, such as WTO, and government policies helped to lower vegetable oil prices…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US" dirty="0" smtClean="0"/>
          </a:p>
          <a:p>
            <a:pPr lvl="0"/>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82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4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scientists have identified a set of </a:t>
            </a:r>
            <a:r>
              <a:rPr lang="en-GB" sz="1200" i="1" kern="1200" dirty="0" smtClean="0">
                <a:solidFill>
                  <a:schemeClr val="tx1"/>
                </a:solidFill>
                <a:effectLst/>
                <a:latin typeface="+mn-lt"/>
                <a:ea typeface="+mn-ea"/>
                <a:cs typeface="+mn-cs"/>
              </a:rPr>
              <a:t>nine</a:t>
            </a:r>
            <a:r>
              <a:rPr lang="en-GB" sz="1200" kern="1200" dirty="0" smtClean="0">
                <a:solidFill>
                  <a:schemeClr val="tx1"/>
                </a:solidFill>
                <a:effectLst/>
                <a:latin typeface="+mn-lt"/>
                <a:ea typeface="+mn-ea"/>
                <a:cs typeface="+mn-cs"/>
              </a:rPr>
              <a:t> biophysical limits within which human life can exist safely on the planet, of which climate change is just one. The blue circle at the centre of the image shows the </a:t>
            </a:r>
            <a:r>
              <a:rPr lang="en-GB" sz="1200" i="1" kern="1200" dirty="0" smtClean="0">
                <a:solidFill>
                  <a:schemeClr val="tx1"/>
                </a:solidFill>
                <a:effectLst/>
                <a:latin typeface="+mn-lt"/>
                <a:ea typeface="+mn-ea"/>
                <a:cs typeface="+mn-cs"/>
              </a:rPr>
              <a:t>safety zone</a:t>
            </a:r>
            <a:r>
              <a:rPr lang="en-GB" sz="1200" kern="1200" dirty="0" smtClean="0">
                <a:solidFill>
                  <a:schemeClr val="tx1"/>
                </a:solidFill>
                <a:effectLst/>
                <a:latin typeface="+mn-lt"/>
                <a:ea typeface="+mn-ea"/>
                <a:cs typeface="+mn-cs"/>
              </a:rPr>
              <a:t> for each of these systems, while the orange and red pie-segments show how far we have already encroached on the acceptable limits.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Four of nine planetary boundaries have now been crossed as a result of human activity. […] The four are: climate change, loss of biosphere integrity, land-system change (for example deforestation), and altered biogeochemical cycles (phosphorus and nitrogen).</a:t>
            </a:r>
            <a:r>
              <a:rPr lang="en-GB" sz="1200" kern="1200" baseline="300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Crossing these boundaries increases the risks that human activities could suddenly push the Earth into a much less welcoming state,</a:t>
            </a:r>
            <a:r>
              <a:rPr lang="en-GB" sz="1200" i="1" kern="1200" dirty="0" smtClean="0">
                <a:solidFill>
                  <a:schemeClr val="tx1"/>
                </a:solidFill>
                <a:effectLst/>
                <a:latin typeface="+mn-lt"/>
                <a:ea typeface="+mn-ea"/>
                <a:cs typeface="+mn-cs"/>
              </a:rPr>
              <a:t> damaging efforts to reduce poverty and leading to a deterioration of human wellbeing in many parts of the world.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Will Steffen, Planetary Boundaries 2.0 – new and improved (2015) Stockholm Resilience Centre, </a:t>
            </a:r>
            <a:r>
              <a:rPr lang="en-GB" sz="1200" u="sng" kern="1200" dirty="0" smtClean="0">
                <a:solidFill>
                  <a:schemeClr val="tx1"/>
                </a:solidFill>
                <a:effectLst/>
                <a:latin typeface="+mn-lt"/>
                <a:ea typeface="+mn-ea"/>
                <a:cs typeface="+mn-cs"/>
                <a:hlinkClick r:id="rId3"/>
              </a:rPr>
              <a:t>http://www.stockholmresilience.org/21/research/research-news/1-15-2015-planetary-boundaries-2.0---new-and-improved.html</a:t>
            </a:r>
            <a:r>
              <a:rPr lang="en-GB" sz="1200" kern="1200" dirty="0" smtClean="0">
                <a:solidFill>
                  <a:schemeClr val="tx1"/>
                </a:solidFill>
                <a:effectLst/>
                <a:latin typeface="+mn-lt"/>
                <a:ea typeface="+mn-ea"/>
                <a:cs typeface="+mn-cs"/>
              </a:rPr>
              <a:t> Accessed February 2015.</a:t>
            </a:r>
          </a:p>
          <a:p>
            <a:r>
              <a:rPr lang="en-GB" sz="1200" i="1" kern="1200" dirty="0" smtClean="0">
                <a:solidFill>
                  <a:schemeClr val="tx1"/>
                </a:solidFill>
                <a:effectLst/>
                <a:latin typeface="+mn-lt"/>
                <a:ea typeface="+mn-ea"/>
                <a:cs typeface="+mn-cs"/>
              </a:rPr>
              <a:t>Ibid.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12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Predicted extinction rates ranging from 50 to 90 % of the world’s some 7,000 languages by the end of this century.</a:t>
            </a:r>
          </a:p>
          <a:p>
            <a:r>
              <a:rPr lang="en-GB" dirty="0" smtClean="0"/>
              <a:t>Languages are a benchmark for cultural diversity because virtually every major aspect of human culture ranging from kinship classification to religion is dependent on language for its transmission. </a:t>
            </a:r>
          </a:p>
          <a:p>
            <a:r>
              <a:rPr lang="en-GB" dirty="0" smtClean="0"/>
              <a:t>Loss of language means a loss of traditional ecological knowledge (case of </a:t>
            </a:r>
            <a:r>
              <a:rPr lang="en-GB" dirty="0" err="1" smtClean="0"/>
              <a:t>Palu</a:t>
            </a:r>
            <a:r>
              <a:rPr lang="en-GB" dirty="0" smtClean="0"/>
              <a:t> Tsunami. </a:t>
            </a:r>
            <a:r>
              <a:rPr lang="en-GB" dirty="0" err="1" smtClean="0"/>
              <a:t>Kaili</a:t>
            </a:r>
            <a:r>
              <a:rPr lang="en-GB" dirty="0" smtClean="0"/>
              <a:t> elders have four key terms dealing with earthquakes three of which are </a:t>
            </a:r>
            <a:r>
              <a:rPr lang="en-GB" i="1" dirty="0" err="1" smtClean="0"/>
              <a:t>topalu’e</a:t>
            </a:r>
            <a:r>
              <a:rPr lang="en-GB" dirty="0" smtClean="0"/>
              <a:t> (the lifted soil), </a:t>
            </a:r>
            <a:r>
              <a:rPr lang="en-GB" i="1" dirty="0" err="1" smtClean="0"/>
              <a:t>bombatalu</a:t>
            </a:r>
            <a:r>
              <a:rPr lang="en-GB" i="1" dirty="0" smtClean="0"/>
              <a:t> </a:t>
            </a:r>
            <a:r>
              <a:rPr lang="en-GB" dirty="0" smtClean="0"/>
              <a:t>(three strokes of the water cresting on soil),  </a:t>
            </a:r>
            <a:r>
              <a:rPr lang="en-GB" i="1" dirty="0" err="1" smtClean="0"/>
              <a:t>linu</a:t>
            </a:r>
            <a:r>
              <a:rPr lang="en-GB" i="1" dirty="0" smtClean="0"/>
              <a:t>, </a:t>
            </a:r>
            <a:r>
              <a:rPr lang="en-GB" dirty="0" smtClean="0"/>
              <a:t>the quake itself, and </a:t>
            </a:r>
            <a:r>
              <a:rPr lang="en-GB" i="1" dirty="0" err="1" smtClean="0"/>
              <a:t>nalodo</a:t>
            </a:r>
            <a:r>
              <a:rPr lang="en-GB" dirty="0" smtClean="0"/>
              <a:t>—“buried under mud,” which describes the ”liquefaction” that swallowed people and buildings whole during the quake.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5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F837E-452C-2B48-B954-44B888D36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35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7" name="Rectangle 16"/>
          <p:cNvSpPr/>
          <p:nvPr/>
        </p:nvSpPr>
        <p:spPr>
          <a:xfrm>
            <a:off x="4644008" y="0"/>
            <a:ext cx="4499992" cy="6858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0" name="Straight Connector 9"/>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lvl1pPr>
              <a:defRPr baseline="0"/>
            </a:lvl1pPr>
          </a:lstStyle>
          <a:p>
            <a:r>
              <a:rPr lang="en-US" smtClean="0"/>
              <a:t>Click icon to add picture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9" name="Straight Connector 18"/>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dirty="0" smtClean="0"/>
          </a:p>
          <a:p>
            <a:endParaRPr lang="en-GB" dirty="0" smtClean="0"/>
          </a:p>
          <a:p>
            <a:endParaRPr lang="en-GB" dirty="0" smtClean="0"/>
          </a:p>
          <a:p>
            <a:endParaRPr lang="en-GB" dirty="0" smtClean="0"/>
          </a:p>
          <a:p>
            <a:endParaRPr lang="en-GB" dirty="0"/>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76FB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5DAE"/>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p>
            <a:endParaRPr lang="en-GB"/>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5DAE"/>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0" name="Rectangle 9"/>
          <p:cNvSpPr/>
          <p:nvPr/>
        </p:nvSpPr>
        <p:spPr>
          <a:xfrm>
            <a:off x="4661426" y="3744000"/>
            <a:ext cx="4464000" cy="221465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1" name="Text Placeholder 10"/>
          <p:cNvSpPr>
            <a:spLocks noGrp="1"/>
          </p:cNvSpPr>
          <p:nvPr>
            <p:ph type="body" sz="quarter" idx="14" hasCustomPrompt="1"/>
          </p:nvPr>
        </p:nvSpPr>
        <p:spPr>
          <a:xfrm>
            <a:off x="4976602" y="3933325"/>
            <a:ext cx="3859901"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2000">
                <a:solidFill>
                  <a:schemeClr val="bg1"/>
                </a:solidFill>
              </a:defRPr>
            </a:lvl2pPr>
            <a:lvl3pPr marL="0" indent="0" algn="r">
              <a:lnSpc>
                <a:spcPts val="2000"/>
              </a:lnSpc>
              <a:buNone/>
              <a:defRPr sz="7200" baseline="-36000">
                <a:solidFill>
                  <a:schemeClr val="bg1"/>
                </a:solidFill>
              </a:defRPr>
            </a:lvl3pPr>
            <a:lvl4pPr marL="269875" indent="0">
              <a:buNone/>
              <a:defRPr sz="180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385DAE"/>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rgbClr val="827F77"/>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385DA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20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itchFamily="34" charset="0"/>
            </a:endParaRPr>
          </a:p>
        </p:txBody>
      </p:sp>
      <p:grpSp>
        <p:nvGrpSpPr>
          <p:cNvPr id="17" name="Group 16"/>
          <p:cNvGrpSpPr/>
          <p:nvPr/>
        </p:nvGrpSpPr>
        <p:grpSpPr>
          <a:xfrm>
            <a:off x="5266578" y="1886850"/>
            <a:ext cx="38772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3" name="Rectangle 12"/>
          <p:cNvSpPr/>
          <p:nvPr/>
        </p:nvSpPr>
        <p:spPr>
          <a:xfrm>
            <a:off x="-9657" y="0"/>
            <a:ext cx="9144000" cy="6858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D1E65"/>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p>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4661426" y="3744000"/>
            <a:ext cx="4464000" cy="2223406"/>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rgbClr val="9D1E65"/>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1" name="Text Placeholder 10"/>
          <p:cNvSpPr>
            <a:spLocks noGrp="1"/>
          </p:cNvSpPr>
          <p:nvPr>
            <p:ph type="body" sz="quarter" idx="14" hasCustomPrompt="1"/>
          </p:nvPr>
        </p:nvSpPr>
        <p:spPr>
          <a:xfrm>
            <a:off x="4923993" y="3937703"/>
            <a:ext cx="3938865"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2000">
                <a:solidFill>
                  <a:schemeClr val="bg1"/>
                </a:solidFill>
              </a:defRPr>
            </a:lvl2pPr>
            <a:lvl3pPr marL="0" indent="0" algn="r">
              <a:lnSpc>
                <a:spcPts val="2000"/>
              </a:lnSpc>
              <a:buNone/>
              <a:defRPr sz="7200" baseline="-36000">
                <a:solidFill>
                  <a:schemeClr val="bg1"/>
                </a:solidFill>
              </a:defRPr>
            </a:lvl3pPr>
            <a:lvl4pPr marL="269875" indent="0">
              <a:buNone/>
              <a:defRPr sz="180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9D1E65"/>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9D1E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20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01153C-A9C5-4082-8EE6-8AE59CC0C419}"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3745022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01153C-A9C5-4082-8EE6-8AE59CC0C419}"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111760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p:nvPr>
        </p:nvSpPr>
        <p:spPr>
          <a:xfrm>
            <a:off x="3258438" y="0"/>
            <a:ext cx="5886000" cy="5976000"/>
          </a:xfrm>
          <a:solidFill>
            <a:schemeClr val="bg1"/>
          </a:solidFill>
        </p:spPr>
        <p:txBody>
          <a:bodyPr/>
          <a:lstStyle>
            <a:lvl1pPr algn="ctr">
              <a:defRPr/>
            </a:lvl1pPr>
          </a:lstStyle>
          <a:p>
            <a:r>
              <a:rPr lang="en-US" smtClean="0"/>
              <a:t>Click icon to add picture</a:t>
            </a:r>
            <a:endParaRPr lang="en-GB" dirty="0"/>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1153C-A9C5-4082-8EE6-8AE59CC0C419}"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643068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01153C-A9C5-4082-8EE6-8AE59CC0C419}"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2655613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01153C-A9C5-4082-8EE6-8AE59CC0C419}" type="datetimeFigureOut">
              <a:rPr lang="en-GB" smtClean="0"/>
              <a:t>25/03/2019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385342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01153C-A9C5-4082-8EE6-8AE59CC0C419}" type="datetimeFigureOut">
              <a:rPr lang="en-GB" smtClean="0"/>
              <a:t>25/03/2019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1371533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153C-A9C5-4082-8EE6-8AE59CC0C419}" type="datetimeFigureOut">
              <a:rPr lang="en-GB" smtClean="0"/>
              <a:t>25/03/2019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365465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153C-A9C5-4082-8EE6-8AE59CC0C419}"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1064214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153C-A9C5-4082-8EE6-8AE59CC0C419}" type="datetimeFigureOut">
              <a:rPr lang="en-GB" smtClean="0"/>
              <a:t>25/03/2019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420547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01153C-A9C5-4082-8EE6-8AE59CC0C419}"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268540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01153C-A9C5-4082-8EE6-8AE59CC0C419}" type="datetimeFigureOut">
              <a:rPr lang="en-GB" smtClean="0"/>
              <a:t>25/03/2019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853E2-73FD-4F11-B5A7-558922CB1CFB}" type="slidenum">
              <a:rPr lang="en-GB" smtClean="0"/>
              <a:t>‹#›</a:t>
            </a:fld>
            <a:endParaRPr lang="en-GB"/>
          </a:p>
        </p:txBody>
      </p:sp>
    </p:spTree>
    <p:extLst>
      <p:ext uri="{BB962C8B-B14F-4D97-AF65-F5344CB8AC3E}">
        <p14:creationId xmlns:p14="http://schemas.microsoft.com/office/powerpoint/2010/main" val="3951547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Slide (No Image)">
    <p:bg>
      <p:bgPr>
        <a:solidFill>
          <a:srgbClr val="8EBB38"/>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a:t>
            </a:r>
            <a:br>
              <a:rPr lang="en-GB" noProof="0" dirty="0" smtClean="0"/>
            </a:br>
            <a:r>
              <a:rPr lang="en-GB" noProof="0" dirty="0" smtClean="0"/>
              <a:t>subtitle style</a:t>
            </a:r>
            <a:endParaRPr lang="en-GB" noProof="0" dirty="0"/>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smtClean="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sz="20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smtClean="0"/>
              <a:t>Click to edit Master text styles</a:t>
            </a:r>
          </a:p>
        </p:txBody>
      </p:sp>
      <p:pic>
        <p:nvPicPr>
          <p:cNvPr id="13" name="Picture 12"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extLst>
      <p:ext uri="{BB962C8B-B14F-4D97-AF65-F5344CB8AC3E}">
        <p14:creationId xmlns:p14="http://schemas.microsoft.com/office/powerpoint/2010/main" val="91301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8EBB38"/>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1" name="Picture 10" descr="UoS-LOGO-WHITE-236px.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2343" y="6408000"/>
            <a:ext cx="2592000" cy="22344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pPr/>
              <a:t>3/25/2019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2476943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034174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3/25/2019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9812040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136566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23615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197781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717858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3/25/2019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8970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3/25/2019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7888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22434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
        <p:nvSpPr>
          <p:cNvPr id="10" name="Rectangle 9"/>
          <p:cNvSpPr/>
          <p:nvPr/>
        </p:nvSpPr>
        <p:spPr>
          <a:xfrm>
            <a:off x="0" y="0"/>
            <a:ext cx="3258438" cy="5976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a:xfrm>
            <a:off x="3258438" y="0"/>
            <a:ext cx="5886000" cy="5976000"/>
          </a:xfrm>
        </p:spPr>
        <p:txBody>
          <a:bodyPr/>
          <a:lstStyle>
            <a:lvl1pPr>
              <a:defRPr/>
            </a:lvl1p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949100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0AC0635-E8C0-0D4C-9914-04FBD5B8C248}" type="datetimeFigureOut">
              <a:rPr lang="en-US" smtClean="0"/>
              <a:pPr/>
              <a:t>3/25/2019</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F4E4A98-CC5B-B84A-B7F9-587C44B244D6}" type="slidenum">
              <a:rPr lang="en-US" smtClean="0"/>
              <a:pPr/>
              <a:t>‹#›</a:t>
            </a:fld>
            <a:endParaRPr lang="en-US"/>
          </a:p>
        </p:txBody>
      </p:sp>
    </p:spTree>
    <p:extLst>
      <p:ext uri="{BB962C8B-B14F-4D97-AF65-F5344CB8AC3E}">
        <p14:creationId xmlns:p14="http://schemas.microsoft.com/office/powerpoint/2010/main" val="179350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938"/>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lvl1pPr>
              <a:defRPr baseline="0"/>
            </a:lvl1pPr>
          </a:lstStyle>
          <a:p>
            <a:r>
              <a:rPr lang="en-US" smtClean="0"/>
              <a:t>Click icon to add picture</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4661425" y="3744000"/>
            <a:ext cx="4464001" cy="222340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rgbClr val="006938"/>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a:xfrm>
            <a:off x="4661426" y="0"/>
            <a:ext cx="4464000" cy="3744000"/>
          </a:xfrm>
        </p:spPr>
        <p:txBody>
          <a:bodyPr/>
          <a:lstStyle>
            <a:lvl1pPr>
              <a:defRPr/>
            </a:lvl1pPr>
          </a:lstStyle>
          <a:p>
            <a:r>
              <a:rPr lang="en-US" dirty="0" smtClean="0"/>
              <a:t>                        </a:t>
            </a:r>
          </a:p>
          <a:p>
            <a:endParaRPr lang="en-US" dirty="0" smtClean="0"/>
          </a:p>
          <a:p>
            <a:endParaRPr lang="en-US" dirty="0" smtClean="0"/>
          </a:p>
          <a:p>
            <a:endParaRPr lang="en-US" dirty="0" smtClean="0"/>
          </a:p>
          <a:p>
            <a:r>
              <a:rPr lang="en-US" dirty="0" smtClean="0"/>
              <a:t>	Click icon to add picture</a:t>
            </a:r>
            <a:endParaRPr lang="en-GB" dirty="0"/>
          </a:p>
        </p:txBody>
      </p:sp>
      <p:sp>
        <p:nvSpPr>
          <p:cNvPr id="11" name="Text Placeholder 10"/>
          <p:cNvSpPr>
            <a:spLocks noGrp="1"/>
          </p:cNvSpPr>
          <p:nvPr>
            <p:ph type="body" sz="quarter" idx="14" hasCustomPrompt="1"/>
          </p:nvPr>
        </p:nvSpPr>
        <p:spPr>
          <a:xfrm>
            <a:off x="4947290" y="3937703"/>
            <a:ext cx="3892269"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2000">
                <a:solidFill>
                  <a:schemeClr val="bg1"/>
                </a:solidFill>
              </a:defRPr>
            </a:lvl2pPr>
            <a:lvl3pPr marL="0" indent="0" algn="r">
              <a:lnSpc>
                <a:spcPts val="2000"/>
              </a:lnSpc>
              <a:buNone/>
              <a:defRPr sz="7200" baseline="-36000">
                <a:solidFill>
                  <a:schemeClr val="bg1"/>
                </a:solidFill>
              </a:defRPr>
            </a:lvl3pPr>
            <a:lvl4pPr marL="269875" indent="0">
              <a:buNone/>
              <a:defRPr sz="1800" b="1">
                <a:solidFill>
                  <a:schemeClr val="bg1"/>
                </a:solidFill>
              </a:defRPr>
            </a:lvl4pPr>
            <a:lvl5pPr>
              <a:buNone/>
              <a:defRPr>
                <a:solidFill>
                  <a:schemeClr val="bg1"/>
                </a:solidFill>
              </a:defRPr>
            </a:lvl5pPr>
          </a:lstStyle>
          <a:p>
            <a:pPr lvl="0"/>
            <a:r>
              <a:rPr lang="en-US" dirty="0" smtClean="0"/>
              <a:t>“</a:t>
            </a:r>
          </a:p>
          <a:p>
            <a:pPr lvl="1"/>
            <a:r>
              <a:rPr lang="en-US" dirty="0" smtClean="0"/>
              <a:t>Second level</a:t>
            </a:r>
          </a:p>
          <a:p>
            <a:pPr lvl="2"/>
            <a:r>
              <a:rPr lang="en-US" dirty="0" smtClean="0"/>
              <a:t>”</a:t>
            </a:r>
          </a:p>
          <a:p>
            <a:pPr lvl="3"/>
            <a:r>
              <a:rPr lang="en-US" dirty="0" smtClean="0"/>
              <a:t>Fourth level</a:t>
            </a:r>
            <a:endParaRPr lang="en-GB" dirty="0"/>
          </a:p>
        </p:txBody>
      </p:sp>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006938"/>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2">
                    <a:lumMod val="50000"/>
                  </a:schemeClr>
                </a:solidFill>
              </a:defRPr>
            </a:lvl1pPr>
            <a:lvl3pPr marL="216000" indent="-216000">
              <a:defRPr/>
            </a:lvl3pPr>
            <a:lvl4pPr marL="396000" indent="-216000">
              <a:buFont typeface="Symbol" pitchFamily="18" charset="2"/>
              <a:buChar cha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00693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20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Picture Placeholder 8"/>
          <p:cNvSpPr>
            <a:spLocks noGrp="1"/>
          </p:cNvSpPr>
          <p:nvPr>
            <p:ph type="pic" sz="quarter" idx="13" hasCustomPrompt="1"/>
          </p:nvPr>
        </p:nvSpPr>
        <p:spPr>
          <a:xfrm>
            <a:off x="467544" y="404664"/>
            <a:ext cx="3744416" cy="5400600"/>
          </a:xfrm>
        </p:spPr>
        <p:txBody>
          <a:bodyPr/>
          <a:lstStyle>
            <a:lvl1pPr>
              <a:defRPr>
                <a:solidFill>
                  <a:schemeClr val="bg1"/>
                </a:solidFill>
              </a:defRPr>
            </a:lvl1p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GB"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4" r:id="rId5"/>
    <p:sldLayoutId id="2147483650" r:id="rId6"/>
    <p:sldLayoutId id="2147483651" r:id="rId7"/>
    <p:sldLayoutId id="2147483652" r:id="rId8"/>
    <p:sldLayoutId id="2147483653" r:id="rId9"/>
  </p:sldLayoutIdLst>
  <p:txStyles>
    <p:titleStyle>
      <a:lvl1pPr algn="l" defTabSz="914400" rtl="0" eaLnBrk="1" latinLnBrk="0" hangingPunct="1">
        <a:lnSpc>
          <a:spcPts val="3000"/>
        </a:lnSpc>
        <a:spcBef>
          <a:spcPct val="0"/>
        </a:spcBef>
        <a:buNone/>
        <a:defRPr sz="3000" b="1" kern="1200">
          <a:solidFill>
            <a:srgbClr val="006938"/>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8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8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8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8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8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ts val="3000"/>
        </a:lnSpc>
        <a:spcBef>
          <a:spcPct val="0"/>
        </a:spcBef>
        <a:buNone/>
        <a:defRPr sz="3000" b="1" kern="1200">
          <a:solidFill>
            <a:srgbClr val="385DAE"/>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8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8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8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8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8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ts val="3000"/>
        </a:lnSpc>
        <a:spcBef>
          <a:spcPct val="0"/>
        </a:spcBef>
        <a:buNone/>
        <a:defRPr sz="3000" b="1" kern="1200">
          <a:solidFill>
            <a:srgbClr val="9D1E65"/>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8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8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8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8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8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01153C-A9C5-4082-8EE6-8AE59CC0C419}" type="datetimeFigureOut">
              <a:rPr lang="en-GB" smtClean="0"/>
              <a:t>25/03/2019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3853E2-73FD-4F11-B5A7-558922CB1CFB}" type="slidenum">
              <a:rPr lang="en-GB" smtClean="0"/>
              <a:t>‹#›</a:t>
            </a:fld>
            <a:endParaRPr lang="en-GB"/>
          </a:p>
        </p:txBody>
      </p:sp>
      <p:pic>
        <p:nvPicPr>
          <p:cNvPr id="7" name="Picture 6" descr="P:\Communications\SNIFFER Rebrand\374-SnifferPNG2.png"/>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983416" y="206590"/>
            <a:ext cx="993635" cy="686323"/>
          </a:xfrm>
          <a:prstGeom prst="rect">
            <a:avLst/>
          </a:prstGeom>
          <a:noFill/>
          <a:ln w="9525">
            <a:noFill/>
            <a:miter lim="800000"/>
            <a:headEnd/>
            <a:tailEnd/>
          </a:ln>
        </p:spPr>
      </p:pic>
      <p:sp>
        <p:nvSpPr>
          <p:cNvPr id="8" name="TextBox 7"/>
          <p:cNvSpPr txBox="1"/>
          <p:nvPr userDrawn="1"/>
        </p:nvSpPr>
        <p:spPr>
          <a:xfrm>
            <a:off x="134817" y="156308"/>
            <a:ext cx="4609723" cy="300082"/>
          </a:xfrm>
          <a:prstGeom prst="rect">
            <a:avLst/>
          </a:prstGeom>
          <a:noFill/>
        </p:spPr>
        <p:txBody>
          <a:bodyPr wrap="none" rtlCol="0">
            <a:spAutoFit/>
          </a:bodyPr>
          <a:lstStyle/>
          <a:p>
            <a:r>
              <a:rPr lang="en-GB" sz="1350" dirty="0" smtClean="0">
                <a:solidFill>
                  <a:srgbClr val="7030A0"/>
                </a:solidFill>
              </a:rPr>
              <a:t>Building a movement: Community development and resilience </a:t>
            </a:r>
            <a:endParaRPr lang="en-GB" sz="1350" dirty="0">
              <a:solidFill>
                <a:srgbClr val="7030A0"/>
              </a:solidFill>
            </a:endParaRPr>
          </a:p>
        </p:txBody>
      </p:sp>
    </p:spTree>
    <p:extLst>
      <p:ext uri="{BB962C8B-B14F-4D97-AF65-F5344CB8AC3E}">
        <p14:creationId xmlns:p14="http://schemas.microsoft.com/office/powerpoint/2010/main" val="2103251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3/25/2019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94043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8.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33.tiff"/></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3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hyperlink" Target="https://en.wikipedia.org/wiki/Mesoamerican_cosmovision" TargetMode="Externa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hyperlink" Target="https://www.gla.ac.uk/research/az/gramnet/unesco/" TargetMode="Externa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Community Resilience to Extreme Events</a:t>
            </a:r>
            <a:endParaRPr lang="en-GB" dirty="0"/>
          </a:p>
        </p:txBody>
      </p:sp>
      <p:sp>
        <p:nvSpPr>
          <p:cNvPr id="3" name="Subtitle 2"/>
          <p:cNvSpPr>
            <a:spLocks noGrp="1"/>
          </p:cNvSpPr>
          <p:nvPr>
            <p:ph type="subTitle" idx="1"/>
          </p:nvPr>
        </p:nvSpPr>
        <p:spPr/>
        <p:txBody>
          <a:bodyPr/>
          <a:lstStyle/>
          <a:p>
            <a:r>
              <a:rPr lang="en-GB" dirty="0" smtClean="0"/>
              <a:t>19</a:t>
            </a:r>
            <a:r>
              <a:rPr lang="en-GB" baseline="30000" dirty="0" smtClean="0"/>
              <a:t>th</a:t>
            </a:r>
            <a:r>
              <a:rPr lang="en-GB" dirty="0" smtClean="0"/>
              <a:t> February 2019</a:t>
            </a:r>
          </a:p>
          <a:p>
            <a:r>
              <a:rPr lang="en-GB" dirty="0" smtClean="0"/>
              <a:t>University of Stirling</a:t>
            </a:r>
            <a:endParaRPr lang="en-GB" dirty="0"/>
          </a:p>
        </p:txBody>
      </p:sp>
      <p:sp>
        <p:nvSpPr>
          <p:cNvPr id="4" name="Text Placeholder 3"/>
          <p:cNvSpPr>
            <a:spLocks noGrp="1"/>
          </p:cNvSpPr>
          <p:nvPr>
            <p:ph type="body" sz="quarter" idx="13"/>
          </p:nvPr>
        </p:nvSpPr>
        <p:spPr/>
        <p:txBody>
          <a:bodyPr/>
          <a:lstStyle/>
          <a:p>
            <a:endParaRPr lang="en-GB"/>
          </a:p>
        </p:txBody>
      </p:sp>
      <p:sp>
        <p:nvSpPr>
          <p:cNvPr id="5" name="Text Placeholder 4"/>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4251184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279" y="1414266"/>
            <a:ext cx="8843383" cy="523220"/>
          </a:xfrm>
          <a:prstGeom prst="rect">
            <a:avLst/>
          </a:prstGeom>
          <a:noFill/>
        </p:spPr>
        <p:txBody>
          <a:bodyPr wrap="none" rtlCol="0">
            <a:spAutoFit/>
          </a:bodyPr>
          <a:lstStyle/>
          <a:p>
            <a:pPr defTabSz="685800"/>
            <a:r>
              <a:rPr lang="en-GB" sz="2800" b="1" dirty="0">
                <a:solidFill>
                  <a:prstClr val="black"/>
                </a:solidFill>
                <a:latin typeface="Calibri" panose="020F0502020204030204"/>
              </a:rPr>
              <a:t>Session 1: </a:t>
            </a:r>
            <a:r>
              <a:rPr lang="en-GB" sz="2800" dirty="0">
                <a:solidFill>
                  <a:prstClr val="black"/>
                </a:solidFill>
                <a:latin typeface="Calibri" panose="020F0502020204030204"/>
              </a:rPr>
              <a:t>Context – what do we mean by extreme events? </a:t>
            </a:r>
          </a:p>
        </p:txBody>
      </p:sp>
      <p:grpSp>
        <p:nvGrpSpPr>
          <p:cNvPr id="23" name="Group 22"/>
          <p:cNvGrpSpPr/>
          <p:nvPr/>
        </p:nvGrpSpPr>
        <p:grpSpPr>
          <a:xfrm>
            <a:off x="406400" y="2628900"/>
            <a:ext cx="2406650" cy="1644710"/>
            <a:chOff x="541867" y="2362200"/>
            <a:chExt cx="4233332" cy="2893068"/>
          </a:xfrm>
        </p:grpSpPr>
        <p:grpSp>
          <p:nvGrpSpPr>
            <p:cNvPr id="9" name="Group 8"/>
            <p:cNvGrpSpPr/>
            <p:nvPr/>
          </p:nvGrpSpPr>
          <p:grpSpPr>
            <a:xfrm>
              <a:off x="577064" y="2371297"/>
              <a:ext cx="4198135" cy="2883971"/>
              <a:chOff x="2532865" y="1753230"/>
              <a:chExt cx="6072334" cy="4171479"/>
            </a:xfrm>
          </p:grpSpPr>
          <p:sp>
            <p:nvSpPr>
              <p:cNvPr id="4" name="Rectangle 3"/>
              <p:cNvSpPr/>
              <p:nvPr/>
            </p:nvSpPr>
            <p:spPr>
              <a:xfrm>
                <a:off x="2532865" y="1753230"/>
                <a:ext cx="6072334" cy="4171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dirty="0">
                  <a:solidFill>
                    <a:prstClr val="black"/>
                  </a:solidFill>
                  <a:latin typeface="Calibri" panose="020F0502020204030204"/>
                </a:endParaRPr>
              </a:p>
            </p:txBody>
          </p:sp>
          <p:sp>
            <p:nvSpPr>
              <p:cNvPr id="7" name="Oval 6"/>
              <p:cNvSpPr/>
              <p:nvPr/>
            </p:nvSpPr>
            <p:spPr>
              <a:xfrm>
                <a:off x="3858766" y="2128703"/>
                <a:ext cx="3420533" cy="34205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sp>
            <p:nvSpPr>
              <p:cNvPr id="10" name="Oval 9"/>
              <p:cNvSpPr/>
              <p:nvPr/>
            </p:nvSpPr>
            <p:spPr>
              <a:xfrm>
                <a:off x="4904399" y="3174336"/>
                <a:ext cx="1329267" cy="13292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grpSp>
        <p:sp>
          <p:nvSpPr>
            <p:cNvPr id="12" name="TextBox 11"/>
            <p:cNvSpPr txBox="1"/>
            <p:nvPr/>
          </p:nvSpPr>
          <p:spPr>
            <a:xfrm>
              <a:off x="541867" y="2362200"/>
              <a:ext cx="1765700" cy="446642"/>
            </a:xfrm>
            <a:prstGeom prst="rect">
              <a:avLst/>
            </a:prstGeom>
            <a:noFill/>
          </p:spPr>
          <p:txBody>
            <a:bodyPr wrap="none" rtlCol="0">
              <a:spAutoFit/>
            </a:bodyPr>
            <a:lstStyle/>
            <a:p>
              <a:pPr defTabSz="685800"/>
              <a:r>
                <a:rPr lang="en-GB" sz="1050" b="1" dirty="0">
                  <a:solidFill>
                    <a:prstClr val="black"/>
                  </a:solidFill>
                  <a:latin typeface="Calibri" panose="020F0502020204030204"/>
                </a:rPr>
                <a:t>Important (10)</a:t>
              </a:r>
            </a:p>
          </p:txBody>
        </p:sp>
        <p:sp>
          <p:nvSpPr>
            <p:cNvPr id="13" name="Rectangle 12"/>
            <p:cNvSpPr/>
            <p:nvPr/>
          </p:nvSpPr>
          <p:spPr>
            <a:xfrm>
              <a:off x="728133" y="2963333"/>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4" name="Rectangle 13"/>
            <p:cNvSpPr/>
            <p:nvPr/>
          </p:nvSpPr>
          <p:spPr>
            <a:xfrm>
              <a:off x="931333" y="3632200"/>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5" name="Rectangle 14"/>
            <p:cNvSpPr/>
            <p:nvPr/>
          </p:nvSpPr>
          <p:spPr>
            <a:xfrm>
              <a:off x="931333" y="4656666"/>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Rectangle 15"/>
            <p:cNvSpPr/>
            <p:nvPr/>
          </p:nvSpPr>
          <p:spPr>
            <a:xfrm>
              <a:off x="3860800" y="4792133"/>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7" name="Rectangle 16"/>
            <p:cNvSpPr/>
            <p:nvPr/>
          </p:nvSpPr>
          <p:spPr>
            <a:xfrm>
              <a:off x="3920066" y="2794000"/>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8" name="Rectangle 17"/>
            <p:cNvSpPr/>
            <p:nvPr/>
          </p:nvSpPr>
          <p:spPr>
            <a:xfrm>
              <a:off x="4131733" y="4148666"/>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Rectangle 18"/>
            <p:cNvSpPr/>
            <p:nvPr/>
          </p:nvSpPr>
          <p:spPr>
            <a:xfrm>
              <a:off x="4224866" y="3276600"/>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0" name="Rectangle 19"/>
            <p:cNvSpPr/>
            <p:nvPr/>
          </p:nvSpPr>
          <p:spPr>
            <a:xfrm>
              <a:off x="897466" y="4148667"/>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1" name="Rectangle 20"/>
            <p:cNvSpPr/>
            <p:nvPr/>
          </p:nvSpPr>
          <p:spPr>
            <a:xfrm>
              <a:off x="3437466" y="2455333"/>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2" name="Rectangle 21"/>
            <p:cNvSpPr/>
            <p:nvPr/>
          </p:nvSpPr>
          <p:spPr>
            <a:xfrm>
              <a:off x="1625600" y="4936066"/>
              <a:ext cx="330200" cy="17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grpSp>
        <p:nvGrpSpPr>
          <p:cNvPr id="24" name="Group 23"/>
          <p:cNvGrpSpPr/>
          <p:nvPr/>
        </p:nvGrpSpPr>
        <p:grpSpPr>
          <a:xfrm>
            <a:off x="3309310" y="2634071"/>
            <a:ext cx="2386640" cy="1639538"/>
            <a:chOff x="577064" y="2371297"/>
            <a:chExt cx="4198135" cy="2883971"/>
          </a:xfrm>
        </p:grpSpPr>
        <p:grpSp>
          <p:nvGrpSpPr>
            <p:cNvPr id="25" name="Group 24"/>
            <p:cNvGrpSpPr/>
            <p:nvPr/>
          </p:nvGrpSpPr>
          <p:grpSpPr>
            <a:xfrm>
              <a:off x="577064" y="2371297"/>
              <a:ext cx="4198135" cy="2883971"/>
              <a:chOff x="2532865" y="1753230"/>
              <a:chExt cx="6072334" cy="4171479"/>
            </a:xfrm>
          </p:grpSpPr>
          <p:sp>
            <p:nvSpPr>
              <p:cNvPr id="37" name="Rectangle 36"/>
              <p:cNvSpPr/>
              <p:nvPr/>
            </p:nvSpPr>
            <p:spPr>
              <a:xfrm>
                <a:off x="2532865" y="1753230"/>
                <a:ext cx="6072334" cy="4171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dirty="0">
                  <a:solidFill>
                    <a:prstClr val="black"/>
                  </a:solidFill>
                  <a:latin typeface="Calibri" panose="020F0502020204030204"/>
                </a:endParaRPr>
              </a:p>
            </p:txBody>
          </p:sp>
          <p:sp>
            <p:nvSpPr>
              <p:cNvPr id="38" name="Oval 37"/>
              <p:cNvSpPr/>
              <p:nvPr/>
            </p:nvSpPr>
            <p:spPr>
              <a:xfrm>
                <a:off x="3858766" y="2128703"/>
                <a:ext cx="3420533" cy="34205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sp>
            <p:nvSpPr>
              <p:cNvPr id="39" name="Oval 38"/>
              <p:cNvSpPr/>
              <p:nvPr/>
            </p:nvSpPr>
            <p:spPr>
              <a:xfrm>
                <a:off x="4904399" y="3174336"/>
                <a:ext cx="1329267" cy="13292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grpSp>
        <p:sp>
          <p:nvSpPr>
            <p:cNvPr id="26" name="TextBox 25"/>
            <p:cNvSpPr txBox="1"/>
            <p:nvPr/>
          </p:nvSpPr>
          <p:spPr>
            <a:xfrm>
              <a:off x="1852677" y="2708463"/>
              <a:ext cx="1644454" cy="730867"/>
            </a:xfrm>
            <a:prstGeom prst="rect">
              <a:avLst/>
            </a:prstGeom>
            <a:noFill/>
          </p:spPr>
          <p:txBody>
            <a:bodyPr wrap="none" rtlCol="0">
              <a:spAutoFit/>
            </a:bodyPr>
            <a:lstStyle/>
            <a:p>
              <a:pPr algn="ctr" defTabSz="685800"/>
              <a:r>
                <a:rPr lang="en-GB" sz="1050" b="1" dirty="0">
                  <a:solidFill>
                    <a:prstClr val="black"/>
                  </a:solidFill>
                  <a:latin typeface="Calibri" panose="020F0502020204030204"/>
                </a:rPr>
                <a:t>Really </a:t>
              </a:r>
            </a:p>
            <a:p>
              <a:pPr algn="ctr" defTabSz="685800"/>
              <a:r>
                <a:rPr lang="en-GB" sz="1050" b="1" dirty="0">
                  <a:solidFill>
                    <a:prstClr val="black"/>
                  </a:solidFill>
                  <a:latin typeface="Calibri" panose="020F0502020204030204"/>
                </a:rPr>
                <a:t>Important (5)</a:t>
              </a:r>
            </a:p>
          </p:txBody>
        </p:sp>
        <p:sp>
          <p:nvSpPr>
            <p:cNvPr id="27" name="Rectangle 26"/>
            <p:cNvSpPr/>
            <p:nvPr/>
          </p:nvSpPr>
          <p:spPr>
            <a:xfrm>
              <a:off x="728133" y="29633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8" name="Rectangle 27"/>
            <p:cNvSpPr/>
            <p:nvPr/>
          </p:nvSpPr>
          <p:spPr>
            <a:xfrm>
              <a:off x="1802573" y="3688048"/>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9" name="Rectangle 28"/>
            <p:cNvSpPr/>
            <p:nvPr/>
          </p:nvSpPr>
          <p:spPr>
            <a:xfrm>
              <a:off x="931333" y="4656666"/>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0" name="Rectangle 29"/>
            <p:cNvSpPr/>
            <p:nvPr/>
          </p:nvSpPr>
          <p:spPr>
            <a:xfrm>
              <a:off x="3860800" y="47921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1" name="Rectangle 30"/>
            <p:cNvSpPr/>
            <p:nvPr/>
          </p:nvSpPr>
          <p:spPr>
            <a:xfrm>
              <a:off x="3920066" y="2794000"/>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2" name="Rectangle 31"/>
            <p:cNvSpPr/>
            <p:nvPr/>
          </p:nvSpPr>
          <p:spPr>
            <a:xfrm>
              <a:off x="3226984" y="4081648"/>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3" name="Rectangle 32"/>
            <p:cNvSpPr/>
            <p:nvPr/>
          </p:nvSpPr>
          <p:spPr>
            <a:xfrm>
              <a:off x="3241928" y="3611693"/>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4" name="Rectangle 33"/>
            <p:cNvSpPr/>
            <p:nvPr/>
          </p:nvSpPr>
          <p:spPr>
            <a:xfrm>
              <a:off x="1835725" y="4070478"/>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5" name="Rectangle 34"/>
            <p:cNvSpPr/>
            <p:nvPr/>
          </p:nvSpPr>
          <p:spPr>
            <a:xfrm>
              <a:off x="3437466" y="24553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6" name="Rectangle 35"/>
            <p:cNvSpPr/>
            <p:nvPr/>
          </p:nvSpPr>
          <p:spPr>
            <a:xfrm>
              <a:off x="2128238" y="4377579"/>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cxnSp>
        <p:nvCxnSpPr>
          <p:cNvPr id="57" name="Straight Arrow Connector 56"/>
          <p:cNvCxnSpPr/>
          <p:nvPr/>
        </p:nvCxnSpPr>
        <p:spPr>
          <a:xfrm flipH="1" flipV="1">
            <a:off x="5029200" y="3644900"/>
            <a:ext cx="273051" cy="635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flipV="1">
            <a:off x="4013202" y="3892550"/>
            <a:ext cx="177799" cy="1778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a:off x="3721102" y="3390899"/>
            <a:ext cx="228599" cy="44451"/>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p:cNvCxnSpPr/>
          <p:nvPr/>
        </p:nvCxnSpPr>
        <p:spPr>
          <a:xfrm flipH="1">
            <a:off x="5041900" y="3232150"/>
            <a:ext cx="298451" cy="13335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flipV="1">
            <a:off x="3695701" y="3651250"/>
            <a:ext cx="279399" cy="4445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grpSp>
        <p:nvGrpSpPr>
          <p:cNvPr id="67" name="Group 66"/>
          <p:cNvGrpSpPr/>
          <p:nvPr/>
        </p:nvGrpSpPr>
        <p:grpSpPr>
          <a:xfrm>
            <a:off x="6141410" y="2634071"/>
            <a:ext cx="2386640" cy="1639538"/>
            <a:chOff x="577064" y="2371297"/>
            <a:chExt cx="4198135" cy="2883971"/>
          </a:xfrm>
        </p:grpSpPr>
        <p:grpSp>
          <p:nvGrpSpPr>
            <p:cNvPr id="68" name="Group 67"/>
            <p:cNvGrpSpPr/>
            <p:nvPr/>
          </p:nvGrpSpPr>
          <p:grpSpPr>
            <a:xfrm>
              <a:off x="577064" y="2371297"/>
              <a:ext cx="4198135" cy="2883971"/>
              <a:chOff x="2532865" y="1753230"/>
              <a:chExt cx="6072334" cy="4171479"/>
            </a:xfrm>
          </p:grpSpPr>
          <p:sp>
            <p:nvSpPr>
              <p:cNvPr id="80" name="Rectangle 79"/>
              <p:cNvSpPr/>
              <p:nvPr/>
            </p:nvSpPr>
            <p:spPr>
              <a:xfrm>
                <a:off x="2532865" y="1753230"/>
                <a:ext cx="6072334" cy="4171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dirty="0">
                  <a:solidFill>
                    <a:prstClr val="black"/>
                  </a:solidFill>
                  <a:latin typeface="Calibri" panose="020F0502020204030204"/>
                </a:endParaRPr>
              </a:p>
            </p:txBody>
          </p:sp>
          <p:sp>
            <p:nvSpPr>
              <p:cNvPr id="81" name="Oval 80"/>
              <p:cNvSpPr/>
              <p:nvPr/>
            </p:nvSpPr>
            <p:spPr>
              <a:xfrm>
                <a:off x="3858766" y="2128703"/>
                <a:ext cx="3420533" cy="34205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sp>
            <p:nvSpPr>
              <p:cNvPr id="82" name="Oval 81"/>
              <p:cNvSpPr/>
              <p:nvPr/>
            </p:nvSpPr>
            <p:spPr>
              <a:xfrm>
                <a:off x="4904399" y="3174336"/>
                <a:ext cx="1329267" cy="13292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grpSp>
        <p:sp>
          <p:nvSpPr>
            <p:cNvPr id="69" name="TextBox 68"/>
            <p:cNvSpPr txBox="1"/>
            <p:nvPr/>
          </p:nvSpPr>
          <p:spPr>
            <a:xfrm>
              <a:off x="2147120" y="3490345"/>
              <a:ext cx="1100250" cy="446642"/>
            </a:xfrm>
            <a:prstGeom prst="rect">
              <a:avLst/>
            </a:prstGeom>
            <a:noFill/>
          </p:spPr>
          <p:txBody>
            <a:bodyPr wrap="none" rtlCol="0">
              <a:spAutoFit/>
            </a:bodyPr>
            <a:lstStyle/>
            <a:p>
              <a:pPr algn="ctr" defTabSz="685800"/>
              <a:r>
                <a:rPr lang="en-GB" sz="1050" b="1" dirty="0">
                  <a:solidFill>
                    <a:prstClr val="black"/>
                  </a:solidFill>
                  <a:latin typeface="Calibri" panose="020F0502020204030204"/>
                </a:rPr>
                <a:t>Core (2)</a:t>
              </a:r>
            </a:p>
          </p:txBody>
        </p:sp>
        <p:sp>
          <p:nvSpPr>
            <p:cNvPr id="70" name="Rectangle 69"/>
            <p:cNvSpPr/>
            <p:nvPr/>
          </p:nvSpPr>
          <p:spPr>
            <a:xfrm>
              <a:off x="728133" y="29633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1" name="Rectangle 70"/>
            <p:cNvSpPr/>
            <p:nvPr/>
          </p:nvSpPr>
          <p:spPr>
            <a:xfrm>
              <a:off x="1802573" y="3688048"/>
              <a:ext cx="330200" cy="17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2" name="Rectangle 71"/>
            <p:cNvSpPr/>
            <p:nvPr/>
          </p:nvSpPr>
          <p:spPr>
            <a:xfrm>
              <a:off x="931333" y="4656666"/>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3" name="Rectangle 72"/>
            <p:cNvSpPr/>
            <p:nvPr/>
          </p:nvSpPr>
          <p:spPr>
            <a:xfrm>
              <a:off x="3860800" y="47921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4" name="Rectangle 73"/>
            <p:cNvSpPr/>
            <p:nvPr/>
          </p:nvSpPr>
          <p:spPr>
            <a:xfrm>
              <a:off x="3920066" y="2794000"/>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5" name="Rectangle 74"/>
            <p:cNvSpPr/>
            <p:nvPr/>
          </p:nvSpPr>
          <p:spPr>
            <a:xfrm>
              <a:off x="2735516" y="3858252"/>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6" name="Rectangle 75"/>
            <p:cNvSpPr/>
            <p:nvPr/>
          </p:nvSpPr>
          <p:spPr>
            <a:xfrm>
              <a:off x="3241928" y="3611693"/>
              <a:ext cx="330200" cy="17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7" name="Rectangle 76"/>
            <p:cNvSpPr/>
            <p:nvPr/>
          </p:nvSpPr>
          <p:spPr>
            <a:xfrm>
              <a:off x="1835725" y="4070478"/>
              <a:ext cx="330200" cy="17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8" name="Rectangle 77"/>
            <p:cNvSpPr/>
            <p:nvPr/>
          </p:nvSpPr>
          <p:spPr>
            <a:xfrm>
              <a:off x="3437466" y="24553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9" name="Rectangle 78"/>
            <p:cNvSpPr/>
            <p:nvPr/>
          </p:nvSpPr>
          <p:spPr>
            <a:xfrm>
              <a:off x="2340463" y="3841432"/>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cxnSp>
        <p:nvCxnSpPr>
          <p:cNvPr id="83" name="Straight Arrow Connector 82"/>
          <p:cNvCxnSpPr/>
          <p:nvPr/>
        </p:nvCxnSpPr>
        <p:spPr>
          <a:xfrm flipV="1">
            <a:off x="7131051" y="3556000"/>
            <a:ext cx="88899" cy="184151"/>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p:cNvCxnSpPr/>
          <p:nvPr/>
        </p:nvCxnSpPr>
        <p:spPr>
          <a:xfrm flipH="1" flipV="1">
            <a:off x="7462349" y="3599534"/>
            <a:ext cx="170354" cy="10251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1619730" y="2044802"/>
            <a:ext cx="5795048" cy="369332"/>
          </a:xfrm>
          <a:prstGeom prst="rect">
            <a:avLst/>
          </a:prstGeom>
        </p:spPr>
        <p:txBody>
          <a:bodyPr wrap="none">
            <a:spAutoFit/>
          </a:bodyPr>
          <a:lstStyle/>
          <a:p>
            <a:pPr defTabSz="685800"/>
            <a:r>
              <a:rPr lang="en-GB" b="1" dirty="0">
                <a:solidFill>
                  <a:prstClr val="black"/>
                </a:solidFill>
              </a:rPr>
              <a:t>2. What should we focus on</a:t>
            </a:r>
            <a:r>
              <a:rPr lang="en-GB" b="1" dirty="0" smtClean="0">
                <a:solidFill>
                  <a:prstClr val="black"/>
                </a:solidFill>
              </a:rPr>
              <a:t>? (group work across 8 groups)</a:t>
            </a:r>
            <a:endParaRPr lang="en-GB" b="1" dirty="0">
              <a:solidFill>
                <a:prstClr val="black"/>
              </a:solidFill>
            </a:endParaRPr>
          </a:p>
        </p:txBody>
      </p:sp>
    </p:spTree>
    <p:extLst>
      <p:ext uri="{BB962C8B-B14F-4D97-AF65-F5344CB8AC3E}">
        <p14:creationId xmlns:p14="http://schemas.microsoft.com/office/powerpoint/2010/main" val="174690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 name="Content Placeholder 11"/>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1378153" y="1266723"/>
            <a:ext cx="6043563" cy="4532671"/>
          </a:xfrm>
        </p:spPr>
      </p:pic>
    </p:spTree>
    <p:extLst>
      <p:ext uri="{BB962C8B-B14F-4D97-AF65-F5344CB8AC3E}">
        <p14:creationId xmlns:p14="http://schemas.microsoft.com/office/powerpoint/2010/main" val="2630270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64774" y="486696"/>
            <a:ext cx="5122607" cy="6830144"/>
          </a:xfrm>
        </p:spPr>
      </p:pic>
    </p:spTree>
    <p:extLst>
      <p:ext uri="{BB962C8B-B14F-4D97-AF65-F5344CB8AC3E}">
        <p14:creationId xmlns:p14="http://schemas.microsoft.com/office/powerpoint/2010/main" val="1262513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77962" y="409242"/>
            <a:ext cx="4748980" cy="6331974"/>
          </a:xfrm>
        </p:spPr>
      </p:pic>
    </p:spTree>
    <p:extLst>
      <p:ext uri="{BB962C8B-B14F-4D97-AF65-F5344CB8AC3E}">
        <p14:creationId xmlns:p14="http://schemas.microsoft.com/office/powerpoint/2010/main" val="1848653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07458" y="448570"/>
            <a:ext cx="4709652" cy="6279537"/>
          </a:xfrm>
        </p:spPr>
      </p:pic>
    </p:spTree>
    <p:extLst>
      <p:ext uri="{BB962C8B-B14F-4D97-AF65-F5344CB8AC3E}">
        <p14:creationId xmlns:p14="http://schemas.microsoft.com/office/powerpoint/2010/main" val="63181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1052051" y="1350657"/>
            <a:ext cx="7000567" cy="5250425"/>
          </a:xfrm>
        </p:spPr>
      </p:pic>
    </p:spTree>
    <p:extLst>
      <p:ext uri="{BB962C8B-B14F-4D97-AF65-F5344CB8AC3E}">
        <p14:creationId xmlns:p14="http://schemas.microsoft.com/office/powerpoint/2010/main" val="235501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87794" y="422353"/>
            <a:ext cx="4768645" cy="6358194"/>
          </a:xfrm>
        </p:spPr>
      </p:pic>
    </p:spTree>
    <p:extLst>
      <p:ext uri="{BB962C8B-B14F-4D97-AF65-F5344CB8AC3E}">
        <p14:creationId xmlns:p14="http://schemas.microsoft.com/office/powerpoint/2010/main" val="1902932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27123" y="474790"/>
            <a:ext cx="4758811" cy="6345083"/>
          </a:xfrm>
        </p:spPr>
      </p:pic>
    </p:spTree>
    <p:extLst>
      <p:ext uri="{BB962C8B-B14F-4D97-AF65-F5344CB8AC3E}">
        <p14:creationId xmlns:p14="http://schemas.microsoft.com/office/powerpoint/2010/main" val="2435553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87794" y="422353"/>
            <a:ext cx="5456903" cy="7275872"/>
          </a:xfrm>
        </p:spPr>
      </p:pic>
    </p:spTree>
    <p:extLst>
      <p:ext uri="{BB962C8B-B14F-4D97-AF65-F5344CB8AC3E}">
        <p14:creationId xmlns:p14="http://schemas.microsoft.com/office/powerpoint/2010/main" val="3137935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prstClr val="black"/>
                </a:solidFill>
              </a:rPr>
              <a:t>2. What should we focus on</a:t>
            </a:r>
            <a:r>
              <a:rPr lang="en-GB" b="1" dirty="0" smtClean="0">
                <a:solidFill>
                  <a:prstClr val="black"/>
                </a:solidFill>
              </a:rPr>
              <a:t>? – </a:t>
            </a:r>
            <a:br>
              <a:rPr lang="en-GB" b="1" dirty="0" smtClean="0">
                <a:solidFill>
                  <a:prstClr val="black"/>
                </a:solidFill>
              </a:rPr>
            </a:br>
            <a:r>
              <a:rPr lang="en-GB" b="1" dirty="0" smtClean="0">
                <a:solidFill>
                  <a:prstClr val="black"/>
                </a:solidFill>
              </a:rPr>
              <a:t>‘core’ results (2 per group)</a:t>
            </a:r>
            <a:endParaRPr lang="en-GB" b="1" dirty="0">
              <a:solidFill>
                <a:prstClr val="black"/>
              </a:solidFill>
            </a:endParaRPr>
          </a:p>
        </p:txBody>
      </p:sp>
      <p:sp>
        <p:nvSpPr>
          <p:cNvPr id="3" name="Content Placeholder 2"/>
          <p:cNvSpPr>
            <a:spLocks noGrp="1"/>
          </p:cNvSpPr>
          <p:nvPr>
            <p:ph idx="1"/>
          </p:nvPr>
        </p:nvSpPr>
        <p:spPr/>
        <p:txBody>
          <a:bodyPr/>
          <a:lstStyle/>
          <a:p>
            <a:r>
              <a:rPr lang="en-GB" b="1" dirty="0" smtClean="0"/>
              <a:t>Flooding (and extreme weather) x 7</a:t>
            </a:r>
          </a:p>
          <a:p>
            <a:r>
              <a:rPr lang="en-GB" b="1" dirty="0" err="1" smtClean="0"/>
              <a:t>Brexit</a:t>
            </a:r>
            <a:r>
              <a:rPr lang="en-GB" b="1" dirty="0" smtClean="0"/>
              <a:t> (and ‘willed’ events or political events) x 5</a:t>
            </a:r>
          </a:p>
          <a:p>
            <a:r>
              <a:rPr lang="en-GB" dirty="0" smtClean="0"/>
              <a:t>Pandemic</a:t>
            </a:r>
            <a:endParaRPr lang="en-GB" dirty="0"/>
          </a:p>
          <a:p>
            <a:r>
              <a:rPr lang="en-GB" dirty="0" smtClean="0"/>
              <a:t>Collapse in biodiversity</a:t>
            </a:r>
          </a:p>
          <a:p>
            <a:r>
              <a:rPr lang="en-GB" dirty="0"/>
              <a:t>(Sport) Mega events</a:t>
            </a:r>
          </a:p>
          <a:p>
            <a:r>
              <a:rPr lang="en-GB" dirty="0" smtClean="0"/>
              <a:t>Economic </a:t>
            </a:r>
            <a:r>
              <a:rPr lang="en-GB" dirty="0"/>
              <a:t>events (closure of major employers)</a:t>
            </a:r>
          </a:p>
          <a:p>
            <a:endParaRPr lang="en-GB" dirty="0" smtClean="0"/>
          </a:p>
          <a:p>
            <a:endParaRPr lang="en-GB" dirty="0" smtClean="0"/>
          </a:p>
          <a:p>
            <a:endParaRPr lang="en-GB" dirty="0"/>
          </a:p>
        </p:txBody>
      </p:sp>
    </p:spTree>
    <p:extLst>
      <p:ext uri="{BB962C8B-B14F-4D97-AF65-F5344CB8AC3E}">
        <p14:creationId xmlns:p14="http://schemas.microsoft.com/office/powerpoint/2010/main" val="2608775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Extreme Events</a:t>
            </a:r>
            <a:endParaRPr lang="en-GB" dirty="0"/>
          </a:p>
        </p:txBody>
      </p:sp>
      <p:sp>
        <p:nvSpPr>
          <p:cNvPr id="3" name="Subtitle 2"/>
          <p:cNvSpPr>
            <a:spLocks noGrp="1"/>
          </p:cNvSpPr>
          <p:nvPr>
            <p:ph type="subTitle" idx="1"/>
          </p:nvPr>
        </p:nvSpPr>
        <p:spPr/>
        <p:txBody>
          <a:bodyPr/>
          <a:lstStyle/>
          <a:p>
            <a:r>
              <a:rPr lang="en-GB" dirty="0" smtClean="0"/>
              <a:t>Who we are and why we are here</a:t>
            </a:r>
            <a:endParaRPr lang="en-GB" dirty="0"/>
          </a:p>
        </p:txBody>
      </p:sp>
      <p:sp>
        <p:nvSpPr>
          <p:cNvPr id="4" name="Text Placeholder 3"/>
          <p:cNvSpPr>
            <a:spLocks noGrp="1"/>
          </p:cNvSpPr>
          <p:nvPr>
            <p:ph type="body" sz="quarter" idx="13"/>
          </p:nvPr>
        </p:nvSpPr>
        <p:spPr/>
        <p:txBody>
          <a:bodyPr/>
          <a:lstStyle/>
          <a:p>
            <a:r>
              <a:rPr lang="en-GB" dirty="0" smtClean="0"/>
              <a:t>February 19, 2019</a:t>
            </a:r>
            <a:endParaRPr lang="en-GB" dirty="0"/>
          </a:p>
        </p:txBody>
      </p:sp>
      <p:sp>
        <p:nvSpPr>
          <p:cNvPr id="6" name="Picture Placeholder 5"/>
          <p:cNvSpPr>
            <a:spLocks noGrp="1"/>
          </p:cNvSpPr>
          <p:nvPr>
            <p:ph type="pic" sz="quarter" idx="15"/>
          </p:nvPr>
        </p:nvSpPr>
        <p:spPr/>
      </p:sp>
    </p:spTree>
    <p:extLst>
      <p:ext uri="{BB962C8B-B14F-4D97-AF65-F5344CB8AC3E}">
        <p14:creationId xmlns:p14="http://schemas.microsoft.com/office/powerpoint/2010/main" val="2765681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Keynote Presentation</a:t>
            </a:r>
            <a:endParaRPr lang="en-GB" dirty="0"/>
          </a:p>
        </p:txBody>
      </p:sp>
      <p:sp>
        <p:nvSpPr>
          <p:cNvPr id="3" name="Subtitle 2"/>
          <p:cNvSpPr>
            <a:spLocks noGrp="1"/>
          </p:cNvSpPr>
          <p:nvPr>
            <p:ph type="subTitle" idx="1"/>
          </p:nvPr>
        </p:nvSpPr>
        <p:spPr/>
        <p:txBody>
          <a:bodyPr/>
          <a:lstStyle/>
          <a:p>
            <a:r>
              <a:rPr lang="en-GB" dirty="0" smtClean="0"/>
              <a:t>19</a:t>
            </a:r>
            <a:r>
              <a:rPr lang="en-GB" baseline="30000" dirty="0" smtClean="0"/>
              <a:t>th</a:t>
            </a:r>
            <a:r>
              <a:rPr lang="en-GB" dirty="0" smtClean="0"/>
              <a:t> February 2019</a:t>
            </a:r>
          </a:p>
          <a:p>
            <a:r>
              <a:rPr lang="en-GB" dirty="0" smtClean="0"/>
              <a:t>University of Stirling</a:t>
            </a:r>
            <a:endParaRPr lang="en-GB" dirty="0"/>
          </a:p>
        </p:txBody>
      </p:sp>
      <p:sp>
        <p:nvSpPr>
          <p:cNvPr id="4" name="Text Placeholder 3"/>
          <p:cNvSpPr>
            <a:spLocks noGrp="1"/>
          </p:cNvSpPr>
          <p:nvPr>
            <p:ph type="body" sz="quarter" idx="13"/>
          </p:nvPr>
        </p:nvSpPr>
        <p:spPr/>
        <p:txBody>
          <a:bodyPr>
            <a:normAutofit fontScale="25000" lnSpcReduction="20000"/>
          </a:bodyPr>
          <a:lstStyle/>
          <a:p>
            <a:endParaRPr lang="en-GB"/>
          </a:p>
        </p:txBody>
      </p:sp>
      <p:sp>
        <p:nvSpPr>
          <p:cNvPr id="5" name="Text Placeholder 4"/>
          <p:cNvSpPr>
            <a:spLocks noGrp="1"/>
          </p:cNvSpPr>
          <p:nvPr>
            <p:ph type="body" sz="quarter" idx="14"/>
          </p:nvPr>
        </p:nvSpPr>
        <p:spPr/>
        <p:txBody>
          <a:bodyPr>
            <a:normAutofit fontScale="25000" lnSpcReduction="20000"/>
          </a:bodyPr>
          <a:lstStyle/>
          <a:p>
            <a:endParaRPr lang="en-GB"/>
          </a:p>
        </p:txBody>
      </p:sp>
    </p:spTree>
    <p:extLst>
      <p:ext uri="{BB962C8B-B14F-4D97-AF65-F5344CB8AC3E}">
        <p14:creationId xmlns:p14="http://schemas.microsoft.com/office/powerpoint/2010/main" val="1458954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153" y="2198590"/>
            <a:ext cx="6947452" cy="1573670"/>
          </a:xfrm>
        </p:spPr>
        <p:txBody>
          <a:bodyPr/>
          <a:lstStyle/>
          <a:p>
            <a:r>
              <a:rPr lang="en-US" dirty="0" smtClean="0"/>
              <a:t>Community Control Builds Resilience</a:t>
            </a:r>
            <a:endParaRPr lang="en-US" dirty="0"/>
          </a:p>
        </p:txBody>
      </p:sp>
      <p:sp>
        <p:nvSpPr>
          <p:cNvPr id="3" name="Subtitle 2"/>
          <p:cNvSpPr>
            <a:spLocks noGrp="1"/>
          </p:cNvSpPr>
          <p:nvPr>
            <p:ph type="subTitle" idx="1"/>
          </p:nvPr>
        </p:nvSpPr>
        <p:spPr/>
        <p:txBody>
          <a:bodyPr/>
          <a:lstStyle/>
          <a:p>
            <a:r>
              <a:rPr lang="en-US" dirty="0" smtClean="0"/>
              <a:t>Serge Marti, LifeMosaic</a:t>
            </a:r>
            <a:endParaRPr lang="en-US" dirty="0"/>
          </a:p>
        </p:txBody>
      </p:sp>
    </p:spTree>
    <p:extLst>
      <p:ext uri="{BB962C8B-B14F-4D97-AF65-F5344CB8AC3E}">
        <p14:creationId xmlns:p14="http://schemas.microsoft.com/office/powerpoint/2010/main" val="4068907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3" name="Text Placeholder 2"/>
          <p:cNvSpPr>
            <a:spLocks noGrp="1"/>
          </p:cNvSpPr>
          <p:nvPr>
            <p:ph type="body" idx="1"/>
          </p:nvPr>
        </p:nvSpPr>
        <p:spPr/>
        <p:txBody>
          <a:bodyPr/>
          <a:lstStyle/>
          <a:p>
            <a:r>
              <a:rPr lang="en-US" dirty="0" smtClean="0"/>
              <a:t>Systems Supporting Indigenous Resilience</a:t>
            </a:r>
            <a:endParaRPr lang="en-US" dirty="0"/>
          </a:p>
        </p:txBody>
      </p:sp>
    </p:spTree>
    <p:extLst>
      <p:ext uri="{BB962C8B-B14F-4D97-AF65-F5344CB8AC3E}">
        <p14:creationId xmlns:p14="http://schemas.microsoft.com/office/powerpoint/2010/main" val="1112189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6441"/>
            <a:ext cx="9144000" cy="6097191"/>
          </a:xfrm>
          <a:prstGeom prst="rect">
            <a:avLst/>
          </a:prstGeom>
        </p:spPr>
      </p:pic>
    </p:spTree>
    <p:extLst>
      <p:ext uri="{BB962C8B-B14F-4D97-AF65-F5344CB8AC3E}">
        <p14:creationId xmlns:p14="http://schemas.microsoft.com/office/powerpoint/2010/main" val="2439511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343025"/>
            <a:ext cx="2891790" cy="1646988"/>
          </a:xfrm>
        </p:spPr>
        <p:txBody>
          <a:bodyPr/>
          <a:lstStyle/>
          <a:p>
            <a:r>
              <a:rPr lang="en-US" dirty="0" smtClean="0"/>
              <a:t>Resilience Stories</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126044" y="173986"/>
            <a:ext cx="5017957" cy="3350718"/>
          </a:xfrm>
        </p:spPr>
      </p:pic>
      <p:sp>
        <p:nvSpPr>
          <p:cNvPr id="4" name="Text Placeholder 3"/>
          <p:cNvSpPr>
            <a:spLocks noGrp="1"/>
          </p:cNvSpPr>
          <p:nvPr>
            <p:ph type="body" sz="half" idx="2"/>
          </p:nvPr>
        </p:nvSpPr>
        <p:spPr>
          <a:xfrm>
            <a:off x="542925" y="2457450"/>
            <a:ext cx="2891790" cy="3086100"/>
          </a:xfrm>
        </p:spPr>
        <p:txBody>
          <a:bodyPr>
            <a:normAutofit fontScale="92500" lnSpcReduction="10000"/>
          </a:bodyPr>
          <a:lstStyle/>
          <a:p>
            <a:r>
              <a:rPr lang="en-US" dirty="0"/>
              <a:t>Ability to find water, to move to marginal types of seed or crop, famine foods.</a:t>
            </a:r>
          </a:p>
          <a:p>
            <a:r>
              <a:rPr lang="en-US" dirty="0"/>
              <a:t>1999 </a:t>
            </a:r>
            <a:r>
              <a:rPr lang="en-US" dirty="0" err="1"/>
              <a:t>Krismon</a:t>
            </a:r>
            <a:r>
              <a:rPr lang="en-US" dirty="0"/>
              <a:t> </a:t>
            </a:r>
            <a:r>
              <a:rPr lang="mr-IN" dirty="0"/>
              <a:t>–</a:t>
            </a:r>
            <a:r>
              <a:rPr lang="en-US" dirty="0"/>
              <a:t> monetary crisis </a:t>
            </a:r>
            <a:r>
              <a:rPr lang="mr-IN" dirty="0"/>
              <a:t>–</a:t>
            </a:r>
            <a:r>
              <a:rPr lang="en-US" dirty="0"/>
              <a:t> indigenous peoples maintained resilience financially while others went to the wall.</a:t>
            </a:r>
          </a:p>
          <a:p>
            <a:r>
              <a:rPr lang="en-US" dirty="0" smtClean="0"/>
              <a:t>Tsunami 2014: </a:t>
            </a:r>
            <a:r>
              <a:rPr lang="en-US" dirty="0"/>
              <a:t>countless indigenous peoples (sea nomads in Thailand, Andaman and Nicobar islanders, were able to watch the waves and the animals and escape to high ground</a:t>
            </a:r>
          </a:p>
          <a:p>
            <a:r>
              <a:rPr lang="en-US" dirty="0"/>
              <a:t>Song about Tsunami, and early warning shout of </a:t>
            </a:r>
            <a:r>
              <a:rPr lang="en-US" dirty="0" err="1"/>
              <a:t>Smong</a:t>
            </a:r>
            <a:r>
              <a:rPr lang="en-US" dirty="0"/>
              <a:t>, </a:t>
            </a:r>
            <a:r>
              <a:rPr lang="en-US" dirty="0" err="1"/>
              <a:t>smong</a:t>
            </a:r>
            <a:r>
              <a:rPr lang="en-US" dirty="0"/>
              <a:t> in </a:t>
            </a:r>
            <a:r>
              <a:rPr lang="en-US" dirty="0" err="1"/>
              <a:t>Simeulue</a:t>
            </a:r>
            <a:r>
              <a:rPr lang="en-US" dirty="0"/>
              <a:t> (Aceh) </a:t>
            </a:r>
          </a:p>
          <a:p>
            <a:r>
              <a:rPr lang="en-US" dirty="0" smtClean="0"/>
              <a:t>Earthquake</a:t>
            </a:r>
            <a:r>
              <a:rPr lang="en-US" dirty="0"/>
              <a:t> </a:t>
            </a:r>
            <a:r>
              <a:rPr lang="en-US" dirty="0" smtClean="0"/>
              <a:t>in Lombok Aug 2018</a:t>
            </a:r>
            <a:endParaRPr lang="en-US" dirty="0"/>
          </a:p>
          <a:p>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26042" y="3184421"/>
            <a:ext cx="5017958" cy="2816329"/>
          </a:xfrm>
          <a:prstGeom prst="rect">
            <a:avLst/>
          </a:prstGeom>
        </p:spPr>
      </p:pic>
    </p:spTree>
    <p:extLst>
      <p:ext uri="{BB962C8B-B14F-4D97-AF65-F5344CB8AC3E}">
        <p14:creationId xmlns:p14="http://schemas.microsoft.com/office/powerpoint/2010/main" val="1264632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palm story</a:t>
            </a:r>
            <a:endParaRPr lang="en-US" dirty="0"/>
          </a:p>
        </p:txBody>
      </p:sp>
      <p:sp>
        <p:nvSpPr>
          <p:cNvPr id="3" name="Text Placeholder 2"/>
          <p:cNvSpPr>
            <a:spLocks noGrp="1"/>
          </p:cNvSpPr>
          <p:nvPr>
            <p:ph type="body" idx="1"/>
          </p:nvPr>
        </p:nvSpPr>
        <p:spPr/>
        <p:txBody>
          <a:bodyPr/>
          <a:lstStyle/>
          <a:p>
            <a:r>
              <a:rPr lang="en-US" dirty="0"/>
              <a:t>Nanga </a:t>
            </a:r>
            <a:r>
              <a:rPr lang="en-US" dirty="0" smtClean="0"/>
              <a:t>Taman, </a:t>
            </a:r>
            <a:r>
              <a:rPr lang="en-US" dirty="0"/>
              <a:t/>
            </a:r>
            <a:br>
              <a:rPr lang="en-US" dirty="0"/>
            </a:br>
            <a:r>
              <a:rPr lang="en-US" dirty="0"/>
              <a:t>West Kalimantan</a:t>
            </a:r>
          </a:p>
        </p:txBody>
      </p:sp>
    </p:spTree>
    <p:extLst>
      <p:ext uri="{BB962C8B-B14F-4D97-AF65-F5344CB8AC3E}">
        <p14:creationId xmlns:p14="http://schemas.microsoft.com/office/powerpoint/2010/main" val="3029437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7030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0005"/>
            <a:ext cx="9144000" cy="6040755"/>
          </a:xfrm>
          <a:prstGeom prst="rect">
            <a:avLst/>
          </a:prstGeom>
        </p:spPr>
      </p:pic>
    </p:spTree>
    <p:extLst>
      <p:ext uri="{BB962C8B-B14F-4D97-AF65-F5344CB8AC3E}">
        <p14:creationId xmlns:p14="http://schemas.microsoft.com/office/powerpoint/2010/main" val="355299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Context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723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feMosaic:Dropbox:X Dropbox to Sort:LM photos:Photos Gem Big:Slider:Papua8.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723435"/>
            <a:ext cx="9144000" cy="5570035"/>
          </a:xfrm>
          <a:prstGeom prst="rect">
            <a:avLst/>
          </a:prstGeom>
          <a:noFill/>
          <a:ln w="9525">
            <a:noFill/>
            <a:miter lim="800000"/>
            <a:headEnd/>
            <a:tailEnd/>
          </a:ln>
        </p:spPr>
      </p:pic>
      <p:sp>
        <p:nvSpPr>
          <p:cNvPr id="3" name="Title 3"/>
          <p:cNvSpPr txBox="1">
            <a:spLocks/>
          </p:cNvSpPr>
          <p:nvPr/>
        </p:nvSpPr>
        <p:spPr>
          <a:xfrm>
            <a:off x="830765" y="5005504"/>
            <a:ext cx="7911791" cy="1512326"/>
          </a:xfrm>
          <a:prstGeom prst="rect">
            <a:avLst/>
          </a:prstGeom>
        </p:spPr>
        <p:txBody>
          <a:bodyPr vert="horz" lIns="68580" tIns="34290" rIns="68580" bIns="34290" rtlCol="0" anchor="b" anchorCtr="0">
            <a:noAutofit/>
          </a:bodyPr>
          <a:lstStyle/>
          <a:p>
            <a:pPr algn="ctr" defTabSz="685800">
              <a:spcBef>
                <a:spcPct val="0"/>
              </a:spcBef>
              <a:defRPr/>
            </a:pPr>
            <a:r>
              <a:rPr lang="en-GB" sz="3600" dirty="0">
                <a:solidFill>
                  <a:prstClr val="white"/>
                </a:solidFill>
                <a:effectLst>
                  <a:outerShdw blurRad="50800" dist="12700" dir="2700000" sx="100500" sy="100500" algn="tl" rotWithShape="0">
                    <a:prstClr val="black">
                      <a:alpha val="60000"/>
                    </a:prstClr>
                  </a:outerShdw>
                </a:effectLst>
                <a:latin typeface="Franklin Gothic Book" panose="020B0503020102020204"/>
              </a:rPr>
              <a:t>Global Resource Rush:</a:t>
            </a:r>
          </a:p>
          <a:p>
            <a:pPr algn="ctr" defTabSz="685800">
              <a:spcBef>
                <a:spcPct val="0"/>
              </a:spcBef>
              <a:defRPr/>
            </a:pPr>
            <a:endParaRPr lang="en-GB" sz="1500" dirty="0">
              <a:solidFill>
                <a:prstClr val="white"/>
              </a:solidFill>
              <a:latin typeface="Franklin Gothic Book" panose="020B0503020102020204"/>
            </a:endParaRPr>
          </a:p>
          <a:p>
            <a:pPr algn="ctr" defTabSz="685800">
              <a:spcBef>
                <a:spcPct val="0"/>
              </a:spcBef>
              <a:defRPr/>
            </a:pPr>
            <a:r>
              <a:rPr lang="en-GB" sz="2100" dirty="0">
                <a:solidFill>
                  <a:prstClr val="white"/>
                </a:solidFill>
                <a:latin typeface="Franklin Gothic Book" panose="020B0503020102020204"/>
              </a:rPr>
              <a:t>Global economy due to triple in size. World population will reach 9 billion in 2050. Maintaining resource-intensive life-styles in industrialised countries while developing countries move toward similar consumption levels. </a:t>
            </a:r>
          </a:p>
          <a:p>
            <a:pPr algn="ctr" defTabSz="685800">
              <a:spcBef>
                <a:spcPct val="0"/>
              </a:spcBef>
              <a:defRPr/>
            </a:pPr>
            <a:endParaRPr lang="en-GB" sz="3600" dirty="0">
              <a:solidFill>
                <a:prstClr val="white"/>
              </a:solidFill>
              <a:effectLst>
                <a:outerShdw blurRad="50800" dist="12700" dir="2700000" sx="100500" sy="100500" algn="tl" rotWithShape="0">
                  <a:prstClr val="black">
                    <a:alpha val="60000"/>
                  </a:prstClr>
                </a:outerShdw>
              </a:effectLst>
              <a:latin typeface="Franklin Gothic Book" panose="020B0503020102020204"/>
            </a:endParaRPr>
          </a:p>
        </p:txBody>
      </p:sp>
    </p:spTree>
    <p:extLst>
      <p:ext uri="{BB962C8B-B14F-4D97-AF65-F5344CB8AC3E}">
        <p14:creationId xmlns:p14="http://schemas.microsoft.com/office/powerpoint/2010/main" val="14061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Extreme Events in Science and Society</a:t>
            </a:r>
            <a:endParaRPr lang="en-GB" dirty="0"/>
          </a:p>
        </p:txBody>
      </p:sp>
      <p:sp>
        <p:nvSpPr>
          <p:cNvPr id="4" name="Text Placeholder 3"/>
          <p:cNvSpPr>
            <a:spLocks noGrp="1"/>
          </p:cNvSpPr>
          <p:nvPr>
            <p:ph type="body" sz="quarter" idx="13"/>
          </p:nvPr>
        </p:nvSpPr>
        <p:spPr>
          <a:xfrm>
            <a:off x="450126" y="2711663"/>
            <a:ext cx="8244000" cy="252000"/>
          </a:xfrm>
        </p:spPr>
        <p:txBody>
          <a:bodyPr/>
          <a:lstStyle/>
          <a:p>
            <a:pPr marL="285750" indent="-285750">
              <a:buFont typeface="Arial" panose="020B0604020202020204" pitchFamily="34" charset="0"/>
              <a:buChar char="•"/>
            </a:pPr>
            <a:r>
              <a:rPr lang="en-GB" dirty="0" smtClean="0"/>
              <a:t>A transdisciplinary research programme with representatives from all academic faculties at Stirling united by common interest</a:t>
            </a:r>
          </a:p>
          <a:p>
            <a:pPr marL="285750" indent="-285750">
              <a:buFont typeface="Arial" panose="020B0604020202020204" pitchFamily="34" charset="0"/>
              <a:buChar char="•"/>
            </a:pPr>
            <a:r>
              <a:rPr lang="en-GB" dirty="0" smtClean="0"/>
              <a:t>We work to understand times of sudden and gradual change and unite around the concept of working with change rather than against it. </a:t>
            </a:r>
          </a:p>
          <a:p>
            <a:pPr marL="285750" indent="-285750">
              <a:buFont typeface="Arial" panose="020B0604020202020204" pitchFamily="34" charset="0"/>
              <a:buChar char="•"/>
            </a:pPr>
            <a:r>
              <a:rPr lang="en-GB" dirty="0" smtClean="0"/>
              <a:t>We seek to share understanding across research areas</a:t>
            </a:r>
          </a:p>
          <a:p>
            <a:pPr marL="285750" indent="-285750">
              <a:buFont typeface="Arial" panose="020B0604020202020204" pitchFamily="34" charset="0"/>
              <a:buChar char="•"/>
            </a:pPr>
            <a:r>
              <a:rPr lang="en-GB" dirty="0" smtClean="0"/>
              <a:t>Key Messages:</a:t>
            </a:r>
          </a:p>
          <a:p>
            <a:pPr marL="501750" lvl="2" indent="-285750"/>
            <a:r>
              <a:rPr lang="en-GB" dirty="0" smtClean="0"/>
              <a:t>To bring people together</a:t>
            </a:r>
          </a:p>
          <a:p>
            <a:pPr marL="501750" lvl="2" indent="-285750"/>
            <a:r>
              <a:rPr lang="en-GB" dirty="0" smtClean="0"/>
              <a:t>Blend disciplines and work together</a:t>
            </a:r>
          </a:p>
          <a:p>
            <a:pPr marL="501750" lvl="2" indent="-285750"/>
            <a:r>
              <a:rPr lang="en-GB" dirty="0" smtClean="0"/>
              <a:t>To find solutions to challenges and key problems through interdisciplinary research</a:t>
            </a:r>
          </a:p>
          <a:p>
            <a:pPr marL="501750" lvl="2" indent="-285750"/>
            <a:r>
              <a:rPr lang="en-GB" dirty="0" smtClean="0"/>
              <a:t>To find new approaches and combine methodologies to solve </a:t>
            </a:r>
            <a:r>
              <a:rPr lang="en-GB" dirty="0"/>
              <a:t>g</a:t>
            </a:r>
            <a:r>
              <a:rPr lang="en-GB" dirty="0" smtClean="0"/>
              <a:t>lobal problems. </a:t>
            </a:r>
          </a:p>
        </p:txBody>
      </p:sp>
    </p:spTree>
    <p:extLst>
      <p:ext uri="{BB962C8B-B14F-4D97-AF65-F5344CB8AC3E}">
        <p14:creationId xmlns:p14="http://schemas.microsoft.com/office/powerpoint/2010/main" val="1678174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M Indo Merauk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7632" y="857250"/>
            <a:ext cx="9144000" cy="5143500"/>
          </a:xfrm>
          <a:prstGeom prst="rect">
            <a:avLst/>
          </a:prstGeom>
        </p:spPr>
      </p:pic>
      <p:sp>
        <p:nvSpPr>
          <p:cNvPr id="3" name="Content Placeholder 2"/>
          <p:cNvSpPr txBox="1">
            <a:spLocks/>
          </p:cNvSpPr>
          <p:nvPr/>
        </p:nvSpPr>
        <p:spPr>
          <a:xfrm>
            <a:off x="149088" y="3451363"/>
            <a:ext cx="5780347" cy="2549387"/>
          </a:xfrm>
          <a:prstGeom prst="rect">
            <a:avLst/>
          </a:prstGeom>
        </p:spPr>
        <p:txBody>
          <a:bodyPr vert="horz" lIns="68580" tIns="34290" rIns="68580" bIns="34290" rtlCol="0">
            <a:noAutofit/>
          </a:bodyPr>
          <a:lstStyle/>
          <a:p>
            <a:pPr marL="211931" indent="-211931" defTabSz="685800">
              <a:spcBef>
                <a:spcPts val="1500"/>
              </a:spcBef>
              <a:buFont typeface="Calisto MT" pitchFamily="18" charset="0"/>
              <a:buChar char="•"/>
              <a:defRPr/>
            </a:pPr>
            <a:r>
              <a:rPr lang="en-US" sz="2100" b="1" dirty="0">
                <a:solidFill>
                  <a:prstClr val="white"/>
                </a:solidFill>
                <a:effectLst>
                  <a:outerShdw blurRad="63500" dir="2700000" algn="tl" rotWithShape="0">
                    <a:srgbClr val="8DAB8E">
                      <a:alpha val="40000"/>
                    </a:srgbClr>
                  </a:outerShdw>
                </a:effectLst>
                <a:latin typeface="Franklin Gothic Book" panose="020B0503020102020204"/>
              </a:rPr>
              <a:t>200 million hectares of land – the size of Western Europe – sold or leased in last 15 years, mostly to international investors.</a:t>
            </a:r>
          </a:p>
          <a:p>
            <a:pPr marL="211931" indent="-211931" defTabSz="685800">
              <a:spcBef>
                <a:spcPts val="1500"/>
              </a:spcBef>
              <a:buFont typeface="Calisto MT" pitchFamily="18" charset="0"/>
              <a:buChar char="•"/>
              <a:defRPr/>
            </a:pPr>
            <a:r>
              <a:rPr lang="en-US" sz="2100" b="1" dirty="0">
                <a:solidFill>
                  <a:prstClr val="white"/>
                </a:solidFill>
                <a:effectLst>
                  <a:outerShdw blurRad="63500" dir="2700000" algn="tl" rotWithShape="0">
                    <a:srgbClr val="8DAB8E">
                      <a:alpha val="40000"/>
                    </a:srgbClr>
                  </a:outerShdw>
                </a:effectLst>
                <a:latin typeface="Franklin Gothic Book" panose="020B0503020102020204"/>
              </a:rPr>
              <a:t>Half of the land is in Africa - the new Scramble for Africa </a:t>
            </a:r>
          </a:p>
        </p:txBody>
      </p:sp>
    </p:spTree>
    <p:extLst>
      <p:ext uri="{BB962C8B-B14F-4D97-AF65-F5344CB8AC3E}">
        <p14:creationId xmlns:p14="http://schemas.microsoft.com/office/powerpoint/2010/main" val="570157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74070"/>
            <a:ext cx="2971800" cy="766763"/>
          </a:xfrm>
        </p:spPr>
        <p:txBody>
          <a:bodyPr/>
          <a:lstStyle/>
          <a:p>
            <a:r>
              <a:rPr lang="en-US" dirty="0" smtClean="0">
                <a:latin typeface="Perpetua"/>
              </a:rPr>
              <a:t>INDONESIAN LAND GRAB</a:t>
            </a:r>
            <a:endParaRPr lang="en-US" dirty="0">
              <a:latin typeface="Perpetua"/>
            </a:endParaRPr>
          </a:p>
        </p:txBody>
      </p:sp>
      <p:sp>
        <p:nvSpPr>
          <p:cNvPr id="3" name="Content Placeholder 2"/>
          <p:cNvSpPr>
            <a:spLocks noGrp="1"/>
          </p:cNvSpPr>
          <p:nvPr>
            <p:ph idx="1"/>
          </p:nvPr>
        </p:nvSpPr>
        <p:spPr>
          <a:xfrm>
            <a:off x="685800" y="2333125"/>
            <a:ext cx="2969514" cy="4389835"/>
          </a:xfrm>
        </p:spPr>
        <p:txBody>
          <a:bodyPr/>
          <a:lstStyle/>
          <a:p>
            <a:pPr>
              <a:buNone/>
            </a:pPr>
            <a:r>
              <a:rPr lang="en-US" dirty="0" smtClean="0">
                <a:solidFill>
                  <a:schemeClr val="tx1"/>
                </a:solidFill>
              </a:rPr>
              <a:t>By 2020:</a:t>
            </a:r>
          </a:p>
          <a:p>
            <a:r>
              <a:rPr lang="en-US" dirty="0" smtClean="0">
                <a:solidFill>
                  <a:schemeClr val="tx1"/>
                </a:solidFill>
              </a:rPr>
              <a:t>14 million hectares oil palm plantations</a:t>
            </a:r>
          </a:p>
          <a:p>
            <a:r>
              <a:rPr lang="en-US" dirty="0" smtClean="0">
                <a:solidFill>
                  <a:schemeClr val="tx1"/>
                </a:solidFill>
              </a:rPr>
              <a:t>9 million hectares new industrial tree plantations </a:t>
            </a:r>
          </a:p>
          <a:p>
            <a:r>
              <a:rPr lang="en-US" dirty="0" smtClean="0">
                <a:solidFill>
                  <a:schemeClr val="tx1"/>
                </a:solidFill>
              </a:rPr>
              <a:t>2 million hectares forests conversion for mining</a:t>
            </a:r>
            <a:endParaRPr lang="en-US" dirty="0">
              <a:solidFill>
                <a:schemeClr val="tx1"/>
              </a:solidFill>
            </a:endParaRPr>
          </a:p>
        </p:txBody>
      </p:sp>
      <p:pic>
        <p:nvPicPr>
          <p:cNvPr id="7" name="Picture 6" descr="DSCF410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944" y="857250"/>
            <a:ext cx="7739436" cy="5143500"/>
          </a:xfrm>
          <a:prstGeom prst="rect">
            <a:avLst/>
          </a:prstGeom>
        </p:spPr>
      </p:pic>
    </p:spTree>
    <p:extLst>
      <p:ext uri="{BB962C8B-B14F-4D97-AF65-F5344CB8AC3E}">
        <p14:creationId xmlns:p14="http://schemas.microsoft.com/office/powerpoint/2010/main" val="3897770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Ecological Impacts</a:t>
            </a:r>
            <a:endParaRPr lang="en-GB" dirty="0"/>
          </a:p>
        </p:txBody>
      </p:sp>
      <p:sp>
        <p:nvSpPr>
          <p:cNvPr id="3" name="Content Placeholder 2"/>
          <p:cNvSpPr>
            <a:spLocks noGrp="1"/>
          </p:cNvSpPr>
          <p:nvPr>
            <p:ph idx="1"/>
          </p:nvPr>
        </p:nvSpPr>
        <p:spPr/>
        <p:txBody>
          <a:bodyPr/>
          <a:lstStyle/>
          <a:p>
            <a:pPr>
              <a:buNone/>
            </a:pPr>
            <a:endParaRPr lang="en-GB" dirty="0" smtClean="0"/>
          </a:p>
          <a:p>
            <a:endParaRPr lang="en-GB" dirty="0"/>
          </a:p>
        </p:txBody>
      </p:sp>
      <p:sp>
        <p:nvSpPr>
          <p:cNvPr id="4" name="Text Placeholder 3"/>
          <p:cNvSpPr>
            <a:spLocks noGrp="1"/>
          </p:cNvSpPr>
          <p:nvPr>
            <p:ph type="body" sz="half" idx="2"/>
          </p:nvPr>
        </p:nvSpPr>
        <p:spPr>
          <a:xfrm>
            <a:off x="593729" y="2386705"/>
            <a:ext cx="2971800" cy="3113294"/>
          </a:xfrm>
        </p:spPr>
        <p:txBody>
          <a:bodyPr>
            <a:normAutofit/>
          </a:bodyPr>
          <a:lstStyle/>
          <a:p>
            <a:endParaRPr lang="en-GB" dirty="0" smtClean="0"/>
          </a:p>
          <a:p>
            <a:r>
              <a:rPr lang="en-GB" sz="1800" dirty="0"/>
              <a:t>Forest Loss. </a:t>
            </a:r>
          </a:p>
          <a:p>
            <a:r>
              <a:rPr lang="en-GB" sz="1800" dirty="0"/>
              <a:t>Species Loss.</a:t>
            </a:r>
            <a:endParaRPr lang="en-US" sz="1800" dirty="0"/>
          </a:p>
          <a:p>
            <a:r>
              <a:rPr lang="en-US" sz="1800" dirty="0"/>
              <a:t>Water Depletion &amp; Contamination</a:t>
            </a:r>
          </a:p>
          <a:p>
            <a:r>
              <a:rPr lang="en-US" sz="1800" dirty="0"/>
              <a:t>Soil Depletion, Erosion, Contamination</a:t>
            </a:r>
          </a:p>
          <a:p>
            <a:endParaRPr lang="en-GB"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08454" y="-369971"/>
            <a:ext cx="5035547" cy="3846596"/>
          </a:xfrm>
          <a:prstGeom prst="rect">
            <a:avLst/>
          </a:prstGeom>
          <a:noFill/>
          <a:ln w="9525">
            <a:noFill/>
            <a:miter lim="800000"/>
            <a:headEnd/>
            <a:tailEnd/>
          </a:ln>
        </p:spPr>
      </p:pic>
      <p:pic>
        <p:nvPicPr>
          <p:cNvPr id="6" name="Picture 2" descr="D:\CBarr\Pictures\RAPP Forest Clear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8455" y="3343275"/>
            <a:ext cx="5035546" cy="3902548"/>
          </a:xfrm>
          <a:prstGeom prst="rect">
            <a:avLst/>
          </a:prstGeom>
          <a:noFill/>
          <a:ln w="9525">
            <a:noFill/>
            <a:miter lim="800000"/>
            <a:headEnd/>
            <a:tailEnd/>
          </a:ln>
        </p:spPr>
      </p:pic>
    </p:spTree>
    <p:extLst>
      <p:ext uri="{BB962C8B-B14F-4D97-AF65-F5344CB8AC3E}">
        <p14:creationId xmlns:p14="http://schemas.microsoft.com/office/powerpoint/2010/main" val="2343011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Impacts</a:t>
            </a:r>
            <a:endParaRPr lang="en-US" dirty="0"/>
          </a:p>
        </p:txBody>
      </p:sp>
      <p:graphicFrame>
        <p:nvGraphicFramePr>
          <p:cNvPr id="4" name="Content Placeholder 3"/>
          <p:cNvGraphicFramePr>
            <a:graphicFrameLocks noGrp="1"/>
          </p:cNvGraphicFramePr>
          <p:nvPr>
            <p:ph idx="1"/>
            <p:extLst/>
          </p:nvPr>
        </p:nvGraphicFramePr>
        <p:xfrm>
          <a:off x="1285876" y="2162175"/>
          <a:ext cx="6591299" cy="3838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72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Boundaries Exceeded</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Text Placeholder 3"/>
          <p:cNvSpPr>
            <a:spLocks noGrp="1"/>
          </p:cNvSpPr>
          <p:nvPr>
            <p:ph type="body" sz="half" idx="2"/>
          </p:nvPr>
        </p:nvSpPr>
        <p:spPr>
          <a:xfrm>
            <a:off x="542925" y="2999508"/>
            <a:ext cx="2891790" cy="1972542"/>
          </a:xfrm>
        </p:spPr>
        <p:txBody>
          <a:bodyPr>
            <a:noAutofit/>
          </a:bodyPr>
          <a:lstStyle/>
          <a:p>
            <a:r>
              <a:rPr lang="en-US" sz="1500" dirty="0"/>
              <a:t>Humanity has crossed four of nine ‘planetary boundaries’, increasing the risk of irreversibly driving the Earth in to a less hospitable state, concludes new research. These are: extinction rate, deforestation, atmospheric CO2 and the flow of nitrogen and phosphorus. </a:t>
            </a: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7469" y="857250"/>
            <a:ext cx="5046531" cy="6038385"/>
          </a:xfrm>
          <a:prstGeom prst="rect">
            <a:avLst/>
          </a:prstGeom>
          <a:noFill/>
          <a:ln w="9525">
            <a:noFill/>
            <a:miter lim="800000"/>
            <a:headEnd/>
            <a:tailEnd/>
          </a:ln>
        </p:spPr>
      </p:pic>
    </p:spTree>
    <p:extLst>
      <p:ext uri="{BB962C8B-B14F-4D97-AF65-F5344CB8AC3E}">
        <p14:creationId xmlns:p14="http://schemas.microsoft.com/office/powerpoint/2010/main" val="3140729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nyerang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3672" y="857250"/>
            <a:ext cx="10120560" cy="5692816"/>
          </a:xfrm>
          <a:prstGeom prst="rect">
            <a:avLst/>
          </a:prstGeom>
        </p:spPr>
      </p:pic>
      <p:sp>
        <p:nvSpPr>
          <p:cNvPr id="3" name="Content Placeholder 2"/>
          <p:cNvSpPr>
            <a:spLocks noGrp="1"/>
          </p:cNvSpPr>
          <p:nvPr>
            <p:ph sz="half" idx="1"/>
          </p:nvPr>
        </p:nvSpPr>
        <p:spPr>
          <a:xfrm>
            <a:off x="114300" y="1119652"/>
            <a:ext cx="3383280" cy="3591013"/>
          </a:xfrm>
        </p:spPr>
        <p:txBody>
          <a:bodyPr>
            <a:normAutofit/>
          </a:bodyPr>
          <a:lstStyle/>
          <a:p>
            <a:pPr marL="0" indent="0">
              <a:buNone/>
            </a:pPr>
            <a:r>
              <a:rPr lang="en-US" sz="3300" b="1" dirty="0">
                <a:solidFill>
                  <a:schemeClr val="bg1"/>
                </a:solidFill>
                <a:effectLst>
                  <a:outerShdw blurRad="63500" dir="2700000" algn="tl" rotWithShape="0">
                    <a:schemeClr val="bg2">
                      <a:alpha val="40000"/>
                    </a:schemeClr>
                  </a:outerShdw>
                </a:effectLst>
              </a:rPr>
              <a:t>SOCIAL IMPACTS</a:t>
            </a:r>
          </a:p>
          <a:p>
            <a:r>
              <a:rPr lang="en-US" b="1" dirty="0" smtClean="0">
                <a:solidFill>
                  <a:schemeClr val="bg1"/>
                </a:solidFill>
                <a:effectLst>
                  <a:outerShdw blurRad="63500" dir="2700000" algn="tl" rotWithShape="0">
                    <a:schemeClr val="bg2">
                      <a:alpha val="40000"/>
                    </a:schemeClr>
                  </a:outerShdw>
                </a:effectLst>
              </a:rPr>
              <a:t>Loss of Livelihoods, Loss of Food Security.</a:t>
            </a:r>
          </a:p>
          <a:p>
            <a:r>
              <a:rPr lang="en-US" b="1" dirty="0">
                <a:solidFill>
                  <a:schemeClr val="bg1"/>
                </a:solidFill>
                <a:effectLst>
                  <a:outerShdw blurRad="63500" dir="2700000" algn="tl" rotWithShape="0">
                    <a:schemeClr val="bg2">
                      <a:alpha val="40000"/>
                    </a:schemeClr>
                  </a:outerShdw>
                </a:effectLst>
              </a:rPr>
              <a:t>Disproportionate negative impacts on the poorest populations, especially on women.</a:t>
            </a:r>
          </a:p>
          <a:p>
            <a:r>
              <a:rPr lang="en-US" b="1" dirty="0" smtClean="0">
                <a:solidFill>
                  <a:schemeClr val="bg1"/>
                </a:solidFill>
                <a:effectLst>
                  <a:outerShdw blurRad="63500" dir="2700000" algn="tl" rotWithShape="0">
                    <a:schemeClr val="bg2">
                      <a:alpha val="40000"/>
                    </a:schemeClr>
                  </a:outerShdw>
                </a:effectLst>
              </a:rPr>
              <a:t>Loss of languages and cultures (loss of human ways of being on the planet, loss of deeply rooted knowledge, loss of collective memory, and future resilience).</a:t>
            </a:r>
          </a:p>
        </p:txBody>
      </p:sp>
      <p:sp>
        <p:nvSpPr>
          <p:cNvPr id="8" name="Content Placeholder 7"/>
          <p:cNvSpPr>
            <a:spLocks noGrp="1"/>
          </p:cNvSpPr>
          <p:nvPr>
            <p:ph sz="half" idx="2"/>
          </p:nvPr>
        </p:nvSpPr>
        <p:spPr>
          <a:xfrm>
            <a:off x="5326380" y="2228851"/>
            <a:ext cx="2674620" cy="3223022"/>
          </a:xfrm>
        </p:spPr>
        <p:txBody>
          <a:bodyPr>
            <a:normAutofit/>
          </a:bodyPr>
          <a:lstStyle/>
          <a:p>
            <a:r>
              <a:rPr lang="en-GB" dirty="0" smtClean="0">
                <a:solidFill>
                  <a:schemeClr val="tx1"/>
                </a:solidFill>
                <a:effectLst>
                  <a:outerShdw blurRad="63500" dir="2700000" algn="tl" rotWithShape="0">
                    <a:schemeClr val="bg2">
                      <a:alpha val="40000"/>
                    </a:schemeClr>
                  </a:outerShdw>
                </a:effectLst>
              </a:rPr>
              <a:t>.</a:t>
            </a:r>
            <a:endParaRPr lang="en-US" dirty="0" smtClean="0">
              <a:solidFill>
                <a:schemeClr val="tx1"/>
              </a:solidFill>
              <a:effectLst>
                <a:outerShdw blurRad="63500" dir="2700000" algn="tl" rotWithShape="0">
                  <a:schemeClr val="bg2">
                    <a:alpha val="40000"/>
                  </a:schemeClr>
                </a:outerShdw>
              </a:effectLst>
            </a:endParaRPr>
          </a:p>
          <a:p>
            <a:endParaRPr lang="en-GB" dirty="0"/>
          </a:p>
        </p:txBody>
      </p:sp>
    </p:spTree>
    <p:extLst>
      <p:ext uri="{BB962C8B-B14F-4D97-AF65-F5344CB8AC3E}">
        <p14:creationId xmlns:p14="http://schemas.microsoft.com/office/powerpoint/2010/main" val="2476821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137286" y="845478"/>
            <a:ext cx="5006715" cy="2621317"/>
          </a:xfrm>
        </p:spPr>
      </p:pic>
      <p:sp>
        <p:nvSpPr>
          <p:cNvPr id="5" name="Text Placeholder 4"/>
          <p:cNvSpPr>
            <a:spLocks noGrp="1"/>
          </p:cNvSpPr>
          <p:nvPr>
            <p:ph type="body" sz="half" idx="2"/>
          </p:nvPr>
        </p:nvSpPr>
        <p:spPr/>
        <p:txBody>
          <a:bodyPr/>
          <a:lstStyle/>
          <a:p>
            <a:r>
              <a:rPr lang="en-US" dirty="0" smtClean="0"/>
              <a:t>Forest Fires.</a:t>
            </a:r>
          </a:p>
          <a:p>
            <a:r>
              <a:rPr lang="en-US" dirty="0" smtClean="0"/>
              <a:t>But also from the loss of traditional knowledge on herbal medicines, and the loss of traditional medicines themselves through forest destruction.</a:t>
            </a:r>
          </a:p>
          <a:p>
            <a:r>
              <a:rPr lang="en-US" dirty="0" smtClean="0"/>
              <a:t>Loss of clean water.</a:t>
            </a:r>
            <a:endParaRPr lang="en-US" dirty="0"/>
          </a:p>
        </p:txBody>
      </p:sp>
      <p:pic>
        <p:nvPicPr>
          <p:cNvPr id="7" name="Picture 6" descr="CRb8qiRU8AADkT3.jpg"/>
          <p:cNvPicPr>
            <a:picLocks noChangeAspect="1"/>
          </p:cNvPicPr>
          <p:nvPr/>
        </p:nvPicPr>
        <p:blipFill rotWithShape="1">
          <a:blip r:embed="rId3" cstate="email">
            <a:extLst>
              <a:ext uri="{28A0092B-C50C-407E-A947-70E740481C1C}">
                <a14:useLocalDpi xmlns:a14="http://schemas.microsoft.com/office/drawing/2010/main" val="0"/>
              </a:ext>
            </a:extLst>
          </a:blip>
          <a:srcRect b="-14633"/>
          <a:stretch/>
        </p:blipFill>
        <p:spPr>
          <a:xfrm>
            <a:off x="4137286" y="3375598"/>
            <a:ext cx="5006714" cy="3034258"/>
          </a:xfrm>
          <a:prstGeom prst="rect">
            <a:avLst/>
          </a:prstGeom>
        </p:spPr>
      </p:pic>
    </p:spTree>
    <p:extLst>
      <p:ext uri="{BB962C8B-B14F-4D97-AF65-F5344CB8AC3E}">
        <p14:creationId xmlns:p14="http://schemas.microsoft.com/office/powerpoint/2010/main" val="3722665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Violence</a:t>
            </a:r>
            <a:endParaRPr lang="en-GB" dirty="0"/>
          </a:p>
        </p:txBody>
      </p:sp>
      <p:sp>
        <p:nvSpPr>
          <p:cNvPr id="3" name="Content Placeholder 2"/>
          <p:cNvSpPr>
            <a:spLocks noGrp="1"/>
          </p:cNvSpPr>
          <p:nvPr>
            <p:ph idx="1"/>
          </p:nvPr>
        </p:nvSpPr>
        <p:spPr>
          <a:xfrm>
            <a:off x="2238375" y="2228851"/>
            <a:ext cx="4752975" cy="3223022"/>
          </a:xfrm>
        </p:spPr>
        <p:txBody>
          <a:bodyPr>
            <a:normAutofit/>
          </a:bodyPr>
          <a:lstStyle/>
          <a:p>
            <a:pPr algn="ctr">
              <a:buNone/>
            </a:pPr>
            <a:r>
              <a:rPr lang="en-US" sz="2700" dirty="0"/>
              <a:t>Tens of thousands land conflicts around the world. </a:t>
            </a:r>
          </a:p>
          <a:p>
            <a:pPr algn="ctr">
              <a:buNone/>
            </a:pPr>
            <a:r>
              <a:rPr lang="en-US" sz="2700" dirty="0"/>
              <a:t>More defenders of the land being killed around the world.</a:t>
            </a:r>
          </a:p>
          <a:p>
            <a:pPr algn="ctr">
              <a:buNone/>
            </a:pPr>
            <a:r>
              <a:rPr lang="en-US" sz="2700" dirty="0"/>
              <a:t>40% of those killed are indigenous people.</a:t>
            </a:r>
          </a:p>
          <a:p>
            <a:endParaRPr lang="en-US" dirty="0" smtClean="0"/>
          </a:p>
          <a:p>
            <a:endParaRPr lang="en-GB" dirty="0"/>
          </a:p>
        </p:txBody>
      </p:sp>
    </p:spTree>
    <p:extLst>
      <p:ext uri="{BB962C8B-B14F-4D97-AF65-F5344CB8AC3E}">
        <p14:creationId xmlns:p14="http://schemas.microsoft.com/office/powerpoint/2010/main" val="3695402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a:t>
            </a:r>
            <a:endParaRPr lang="en-US" dirty="0"/>
          </a:p>
        </p:txBody>
      </p:sp>
      <p:sp>
        <p:nvSpPr>
          <p:cNvPr id="3" name="Content Placeholder 2"/>
          <p:cNvSpPr>
            <a:spLocks noGrp="1"/>
          </p:cNvSpPr>
          <p:nvPr>
            <p:ph sz="quarter" idx="1"/>
          </p:nvPr>
        </p:nvSpPr>
        <p:spPr/>
        <p:txBody>
          <a:bodyPr>
            <a:normAutofit/>
          </a:bodyPr>
          <a:lstStyle/>
          <a:p>
            <a:r>
              <a:rPr lang="en-US" sz="2400" dirty="0"/>
              <a:t>2019 world’s wealthiest 26 people own as much as poorest 50% of global population.</a:t>
            </a:r>
          </a:p>
          <a:p>
            <a:r>
              <a:rPr lang="en-US" sz="2400" dirty="0"/>
              <a:t>2017-18 new billionaire created every 2 days.</a:t>
            </a:r>
          </a:p>
          <a:p>
            <a:r>
              <a:rPr lang="en-US" sz="2400" dirty="0"/>
              <a:t>12 out of 20 wealthiest billionaires in Indonesia have their wealth from oil palm.</a:t>
            </a:r>
          </a:p>
        </p:txBody>
      </p:sp>
    </p:spTree>
    <p:extLst>
      <p:ext uri="{BB962C8B-B14F-4D97-AF65-F5344CB8AC3E}">
        <p14:creationId xmlns:p14="http://schemas.microsoft.com/office/powerpoint/2010/main" val="989044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 Local Extreme Events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988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125" y="1957187"/>
            <a:ext cx="8244000" cy="864000"/>
          </a:xfrm>
        </p:spPr>
        <p:txBody>
          <a:bodyPr/>
          <a:lstStyle/>
          <a:p>
            <a:r>
              <a:rPr lang="en-GB" dirty="0" smtClean="0"/>
              <a:t>Community Resilience to Extreme Events</a:t>
            </a:r>
            <a:endParaRPr lang="en-GB" dirty="0"/>
          </a:p>
        </p:txBody>
      </p:sp>
      <p:sp>
        <p:nvSpPr>
          <p:cNvPr id="3" name="Subtitle 2"/>
          <p:cNvSpPr>
            <a:spLocks noGrp="1"/>
          </p:cNvSpPr>
          <p:nvPr>
            <p:ph type="subTitle" idx="1"/>
          </p:nvPr>
        </p:nvSpPr>
        <p:spPr>
          <a:xfrm>
            <a:off x="450125" y="2461187"/>
            <a:ext cx="8244000" cy="720000"/>
          </a:xfrm>
        </p:spPr>
        <p:txBody>
          <a:bodyPr/>
          <a:lstStyle/>
          <a:p>
            <a:r>
              <a:rPr lang="en-GB" dirty="0" smtClean="0"/>
              <a:t>Aims</a:t>
            </a:r>
          </a:p>
          <a:p>
            <a:pPr marL="342900" indent="-342900">
              <a:buFont typeface="Arial" panose="020B0604020202020204" pitchFamily="34" charset="0"/>
              <a:buChar char="•"/>
            </a:pPr>
            <a:r>
              <a:rPr lang="en-GB" dirty="0" smtClean="0"/>
              <a:t>Identify models of good practice in community resilience to extreme events that can inform approaches across policy, practice and research</a:t>
            </a:r>
          </a:p>
          <a:p>
            <a:pPr marL="342900" indent="-342900">
              <a:buFont typeface="Arial" panose="020B0604020202020204" pitchFamily="34" charset="0"/>
              <a:buChar char="•"/>
            </a:pPr>
            <a:r>
              <a:rPr lang="en-GB" dirty="0" smtClean="0"/>
              <a:t>Develop a network of expertise that links Scotland into international developments and good practice</a:t>
            </a:r>
          </a:p>
          <a:p>
            <a:r>
              <a:rPr lang="en-GB" dirty="0" smtClean="0"/>
              <a:t>Objectives</a:t>
            </a:r>
          </a:p>
          <a:p>
            <a:pPr marL="342900" lvl="0" indent="-342900">
              <a:buFont typeface="Arial" panose="020B0604020202020204" pitchFamily="34" charset="0"/>
              <a:buChar char="•"/>
            </a:pPr>
            <a:r>
              <a:rPr lang="en-GB" dirty="0"/>
              <a:t>Engage in knowledge exchange between national/international experts from across disciplines and sectors, who have been involved/interested in working with communities in the context of resilience, community development and responses to extreme events</a:t>
            </a:r>
          </a:p>
          <a:p>
            <a:pPr marL="342900" lvl="0" indent="-342900">
              <a:buFont typeface="Arial" panose="020B0604020202020204" pitchFamily="34" charset="0"/>
              <a:buChar char="•"/>
            </a:pPr>
            <a:r>
              <a:rPr lang="en-GB" dirty="0"/>
              <a:t>Provide scenarios from around the globe of community resilience practice to help us better understand how community resilience works, in what contexts and to encourage further community resilience good practice in the face of </a:t>
            </a:r>
            <a:r>
              <a:rPr lang="en-GB"/>
              <a:t>extreme </a:t>
            </a:r>
            <a:r>
              <a:rPr lang="en-GB" smtClean="0"/>
              <a:t>events</a:t>
            </a:r>
            <a:endParaRPr lang="en-GB" dirty="0"/>
          </a:p>
        </p:txBody>
      </p:sp>
    </p:spTree>
    <p:extLst>
      <p:ext uri="{BB962C8B-B14F-4D97-AF65-F5344CB8AC3E}">
        <p14:creationId xmlns:p14="http://schemas.microsoft.com/office/powerpoint/2010/main" val="2596270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Loneliness, Depression</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5247" r="-1845"/>
          <a:stretch/>
        </p:blipFill>
        <p:spPr>
          <a:xfrm>
            <a:off x="4112743" y="232810"/>
            <a:ext cx="5119529" cy="3024740"/>
          </a:xfrm>
        </p:spPr>
      </p:pic>
      <p:sp>
        <p:nvSpPr>
          <p:cNvPr id="4" name="Text Placeholder 3"/>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2743" y="2999508"/>
            <a:ext cx="5031257" cy="3184787"/>
          </a:xfrm>
          <a:prstGeom prst="rect">
            <a:avLst/>
          </a:prstGeom>
        </p:spPr>
      </p:pic>
    </p:spTree>
    <p:extLst>
      <p:ext uri="{BB962C8B-B14F-4D97-AF65-F5344CB8AC3E}">
        <p14:creationId xmlns:p14="http://schemas.microsoft.com/office/powerpoint/2010/main" val="3952511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Game?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3922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learnt?</a:t>
            </a:r>
            <a:endParaRPr lang="en-US" dirty="0"/>
          </a:p>
        </p:txBody>
      </p:sp>
      <p:sp>
        <p:nvSpPr>
          <p:cNvPr id="3" name="Content Placeholder 2"/>
          <p:cNvSpPr>
            <a:spLocks noGrp="1"/>
          </p:cNvSpPr>
          <p:nvPr>
            <p:ph idx="1"/>
          </p:nvPr>
        </p:nvSpPr>
        <p:spPr>
          <a:xfrm>
            <a:off x="1028700" y="2057400"/>
            <a:ext cx="7200900" cy="3652405"/>
          </a:xfrm>
        </p:spPr>
        <p:txBody>
          <a:bodyPr>
            <a:normAutofit fontScale="92500" lnSpcReduction="10000"/>
          </a:bodyPr>
          <a:lstStyle/>
          <a:p>
            <a:endParaRPr lang="en-US" dirty="0" smtClean="0"/>
          </a:p>
          <a:p>
            <a:r>
              <a:rPr lang="en-US" dirty="0" smtClean="0"/>
              <a:t>World’s ecosystems under threat. </a:t>
            </a:r>
          </a:p>
          <a:p>
            <a:r>
              <a:rPr lang="en-US" dirty="0" smtClean="0"/>
              <a:t>12 years to deal with climate change.</a:t>
            </a:r>
          </a:p>
          <a:p>
            <a:r>
              <a:rPr lang="en-US" dirty="0" smtClean="0"/>
              <a:t>Indigenous </a:t>
            </a:r>
            <a:r>
              <a:rPr lang="en-US" dirty="0"/>
              <a:t>Peoples are dealing with a constant extreme event - impacts on them </a:t>
            </a:r>
            <a:r>
              <a:rPr lang="en-US" dirty="0" smtClean="0"/>
              <a:t>are disastrous.</a:t>
            </a:r>
          </a:p>
          <a:p>
            <a:r>
              <a:rPr lang="en-US" dirty="0" smtClean="0"/>
              <a:t>Systems for resilience are being destroyed.</a:t>
            </a:r>
          </a:p>
          <a:p>
            <a:r>
              <a:rPr lang="en-US" dirty="0" smtClean="0"/>
              <a:t>The impacts of those who are supposedly beneficiaries of </a:t>
            </a:r>
            <a:r>
              <a:rPr lang="en-US" dirty="0" err="1" smtClean="0"/>
              <a:t>globalisation</a:t>
            </a:r>
            <a:r>
              <a:rPr lang="en-US" dirty="0" smtClean="0"/>
              <a:t> are not as expected.</a:t>
            </a:r>
          </a:p>
          <a:p>
            <a:r>
              <a:rPr lang="en-US" dirty="0" smtClean="0"/>
              <a:t>But we are not addressing the issue because we think we are not directly affected, still less the ultra-rich.</a:t>
            </a:r>
          </a:p>
          <a:p>
            <a:r>
              <a:rPr lang="en-GB" dirty="0" smtClean="0"/>
              <a:t>We are </a:t>
            </a:r>
            <a:r>
              <a:rPr lang="en-GB" dirty="0"/>
              <a:t>heading towards psychological breakdown because of disconnection with nature, with others, with ourselves and with land</a:t>
            </a:r>
            <a:r>
              <a:rPr lang="en-GB" dirty="0" smtClean="0"/>
              <a:t>.</a:t>
            </a:r>
          </a:p>
          <a:p>
            <a:r>
              <a:rPr lang="en-GB" dirty="0" err="1" smtClean="0"/>
              <a:t>Grisis</a:t>
            </a:r>
            <a:r>
              <a:rPr lang="en-GB" dirty="0" smtClean="0"/>
              <a:t> </a:t>
            </a:r>
            <a:r>
              <a:rPr lang="en-GB" dirty="0" err="1" smtClean="0"/>
              <a:t>Siknis</a:t>
            </a:r>
            <a:r>
              <a:rPr lang="mr-IN" dirty="0" smtClean="0"/>
              <a:t>…</a:t>
            </a:r>
            <a:endParaRPr lang="en-GB" dirty="0" smtClean="0"/>
          </a:p>
          <a:p>
            <a:endParaRPr lang="en-GB" dirty="0"/>
          </a:p>
          <a:p>
            <a:endParaRPr lang="en-US" dirty="0" smtClean="0"/>
          </a:p>
          <a:p>
            <a:endParaRPr lang="en-US" dirty="0"/>
          </a:p>
        </p:txBody>
      </p:sp>
    </p:spTree>
    <p:extLst>
      <p:ext uri="{BB962C8B-B14F-4D97-AF65-F5344CB8AC3E}">
        <p14:creationId xmlns:p14="http://schemas.microsoft.com/office/powerpoint/2010/main" val="1557670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a:t>
            </a:r>
            <a:r>
              <a:rPr lang="en-US" dirty="0" err="1" smtClean="0"/>
              <a:t>Wetiko</a:t>
            </a:r>
            <a:endParaRPr lang="en-US" dirty="0"/>
          </a:p>
        </p:txBody>
      </p:sp>
      <p:sp>
        <p:nvSpPr>
          <p:cNvPr id="3" name="Content Placeholder 2"/>
          <p:cNvSpPr>
            <a:spLocks noGrp="1"/>
          </p:cNvSpPr>
          <p:nvPr>
            <p:ph idx="1"/>
          </p:nvPr>
        </p:nvSpPr>
        <p:spPr>
          <a:xfrm>
            <a:off x="1028700" y="1351935"/>
            <a:ext cx="7200900" cy="378542"/>
          </a:xfrm>
        </p:spPr>
        <p:txBody>
          <a:bodyPr/>
          <a:lstStyle/>
          <a:p>
            <a:r>
              <a:rPr lang="en-GB" dirty="0"/>
              <a:t>https://www.youtube.com/watch?v=ZBV9-YdxX0M</a:t>
            </a:r>
          </a:p>
        </p:txBody>
      </p:sp>
    </p:spTree>
    <p:extLst>
      <p:ext uri="{BB962C8B-B14F-4D97-AF65-F5344CB8AC3E}">
        <p14:creationId xmlns:p14="http://schemas.microsoft.com/office/powerpoint/2010/main" val="760112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Behave like our house is on fire</a:t>
            </a:r>
            <a:endParaRPr lang="en-US" dirty="0"/>
          </a:p>
        </p:txBody>
      </p:sp>
      <p:sp>
        <p:nvSpPr>
          <p:cNvPr id="3" name="Text Placeholder 2"/>
          <p:cNvSpPr>
            <a:spLocks noGrp="1"/>
          </p:cNvSpPr>
          <p:nvPr>
            <p:ph type="body" idx="1"/>
          </p:nvPr>
        </p:nvSpPr>
        <p:spPr/>
        <p:txBody>
          <a:bodyPr/>
          <a:lstStyle/>
          <a:p>
            <a:r>
              <a:rPr lang="en-US" dirty="0" smtClean="0"/>
              <a:t>Because it is. Greta Thunberg</a:t>
            </a:r>
            <a:endParaRPr lang="en-US" dirty="0"/>
          </a:p>
        </p:txBody>
      </p:sp>
    </p:spTree>
    <p:extLst>
      <p:ext uri="{BB962C8B-B14F-4D97-AF65-F5344CB8AC3E}">
        <p14:creationId xmlns:p14="http://schemas.microsoft.com/office/powerpoint/2010/main" val="3691079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creates solutions</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142852" y="286007"/>
            <a:ext cx="5001149" cy="3750861"/>
          </a:xfrm>
        </p:spPr>
      </p:pic>
      <p:sp>
        <p:nvSpPr>
          <p:cNvPr id="4" name="Text Placeholder 3"/>
          <p:cNvSpPr>
            <a:spLocks noGrp="1"/>
          </p:cNvSpPr>
          <p:nvPr>
            <p:ph type="body" sz="half" idx="2"/>
          </p:nvPr>
        </p:nvSpPr>
        <p:spPr/>
        <p:txBody>
          <a:bodyPr/>
          <a:lstStyle/>
          <a:p>
            <a:r>
              <a:rPr lang="en-US" dirty="0" smtClean="0"/>
              <a:t>Cuba and Peak Oil</a:t>
            </a:r>
          </a:p>
          <a:p>
            <a:r>
              <a:rPr lang="en-US" dirty="0" smtClean="0"/>
              <a:t>Hurricane Mitch</a:t>
            </a:r>
          </a:p>
          <a:p>
            <a:r>
              <a:rPr lang="en-US" dirty="0" smtClean="0"/>
              <a:t>Argentina Economic Collapse</a:t>
            </a:r>
          </a:p>
          <a:p>
            <a:r>
              <a:rPr lang="en-US" dirty="0" smtClean="0"/>
              <a:t>Bangladesh floating garden </a:t>
            </a:r>
            <a:r>
              <a:rPr lang="en-US" dirty="0" err="1" smtClean="0"/>
              <a:t>adapatation</a:t>
            </a:r>
            <a:endParaRPr lang="en-US" dirty="0" smtClean="0"/>
          </a:p>
          <a:p>
            <a:r>
              <a:rPr lang="en-US" dirty="0" smtClean="0"/>
              <a:t>Greece back to the land movements</a:t>
            </a:r>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142853" y="3267941"/>
            <a:ext cx="5001148" cy="2732809"/>
          </a:xfrm>
          <a:prstGeom prst="rect">
            <a:avLst/>
          </a:prstGeom>
        </p:spPr>
      </p:pic>
    </p:spTree>
    <p:extLst>
      <p:ext uri="{BB962C8B-B14F-4D97-AF65-F5344CB8AC3E}">
        <p14:creationId xmlns:p14="http://schemas.microsoft.com/office/powerpoint/2010/main" val="1189080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what is left</a:t>
            </a:r>
            <a:endParaRPr lang="en-US" dirty="0"/>
          </a:p>
        </p:txBody>
      </p:sp>
      <p:sp>
        <p:nvSpPr>
          <p:cNvPr id="8" name="Text Placeholder 7"/>
          <p:cNvSpPr>
            <a:spLocks noGrp="1"/>
          </p:cNvSpPr>
          <p:nvPr>
            <p:ph type="body" sz="half" idx="2"/>
          </p:nvPr>
        </p:nvSpPr>
        <p:spPr>
          <a:xfrm>
            <a:off x="542925" y="2789959"/>
            <a:ext cx="2891790" cy="2463080"/>
          </a:xfrm>
        </p:spPr>
        <p:txBody>
          <a:bodyPr/>
          <a:lstStyle/>
          <a:p>
            <a:r>
              <a:rPr lang="en-US" dirty="0"/>
              <a:t>Indigenous communities still maintain 80% of cultural and biological diversity </a:t>
            </a:r>
            <a:r>
              <a:rPr lang="mr-IN" dirty="0"/>
              <a:t>–</a:t>
            </a:r>
            <a:r>
              <a:rPr lang="en-US" dirty="0"/>
              <a:t> support them!</a:t>
            </a:r>
          </a:p>
          <a:p>
            <a:r>
              <a:rPr lang="en-GB" dirty="0"/>
              <a:t>Indigenous peoples are often the best protectors of their lands, resources and territories.</a:t>
            </a:r>
          </a:p>
          <a:p>
            <a:r>
              <a:rPr lang="en-US" dirty="0"/>
              <a:t>They need their rights protected.</a:t>
            </a:r>
          </a:p>
          <a:p>
            <a:endParaRPr lang="en-US"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2511" y="1522703"/>
            <a:ext cx="5001490" cy="3751118"/>
          </a:xfrm>
          <a:prstGeom prst="rect">
            <a:avLst/>
          </a:prstGeom>
        </p:spPr>
      </p:pic>
    </p:spTree>
    <p:extLst>
      <p:ext uri="{BB962C8B-B14F-4D97-AF65-F5344CB8AC3E}">
        <p14:creationId xmlns:p14="http://schemas.microsoft.com/office/powerpoint/2010/main" val="3393909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rights =&gt; reduced emissions</a:t>
            </a:r>
            <a:endParaRPr lang="en-GB" dirty="0"/>
          </a:p>
        </p:txBody>
      </p:sp>
      <p:pic>
        <p:nvPicPr>
          <p:cNvPr id="4" name="Content Placeholder 3" descr="community_forests_3_countries.png"/>
          <p:cNvPicPr>
            <a:picLocks noGrp="1" noChangeAspect="1"/>
          </p:cNvPicPr>
          <p:nvPr>
            <p:ph idx="1"/>
          </p:nvPr>
        </p:nvPicPr>
        <p:blipFill>
          <a:blip r:embed="rId2" cstate="email">
            <a:extLst>
              <a:ext uri="{28A0092B-C50C-407E-A947-70E740481C1C}">
                <a14:useLocalDpi xmlns:a14="http://schemas.microsoft.com/office/drawing/2010/main" val="0"/>
              </a:ext>
            </a:extLst>
          </a:blip>
          <a:srcRect t="-6403" b="-6403"/>
          <a:stretch>
            <a:fillRect/>
          </a:stretch>
        </p:blipFill>
        <p:spPr/>
      </p:pic>
    </p:spTree>
    <p:extLst>
      <p:ext uri="{BB962C8B-B14F-4D97-AF65-F5344CB8AC3E}">
        <p14:creationId xmlns:p14="http://schemas.microsoft.com/office/powerpoint/2010/main" val="491001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1" y="971550"/>
            <a:ext cx="6057899" cy="857250"/>
          </a:xfrm>
        </p:spPr>
        <p:txBody>
          <a:bodyPr/>
          <a:lstStyle/>
          <a:p>
            <a:r>
              <a:rPr lang="en-GB" dirty="0"/>
              <a:t>Xingu territory, </a:t>
            </a:r>
            <a:r>
              <a:rPr lang="en-GB" dirty="0" err="1"/>
              <a:t>brazilian</a:t>
            </a:r>
            <a:r>
              <a:rPr lang="en-GB" dirty="0"/>
              <a:t> </a:t>
            </a:r>
            <a:r>
              <a:rPr lang="en-GB" dirty="0" err="1"/>
              <a:t>amazon</a:t>
            </a:r>
            <a:endParaRPr lang="en-US" b="1" dirty="0"/>
          </a:p>
        </p:txBody>
      </p:sp>
      <p:pic>
        <p:nvPicPr>
          <p:cNvPr id="6" name="Content Placeholder 5" descr="xingu 94 map sm date.jpg"/>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328971" y="1651837"/>
            <a:ext cx="3189453" cy="3803708"/>
          </a:xfrm>
        </p:spPr>
      </p:pic>
      <p:pic>
        <p:nvPicPr>
          <p:cNvPr id="7" name="Content Placeholder 6" descr="xingu 07 map sm date.jpg"/>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4629151" y="1651838"/>
            <a:ext cx="3182279" cy="3810571"/>
          </a:xfrm>
        </p:spPr>
      </p:pic>
    </p:spTree>
    <p:extLst>
      <p:ext uri="{BB962C8B-B14F-4D97-AF65-F5344CB8AC3E}">
        <p14:creationId xmlns:p14="http://schemas.microsoft.com/office/powerpoint/2010/main" val="736168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 Resilience</a:t>
            </a:r>
            <a:endParaRPr lang="en-US" dirty="0"/>
          </a:p>
        </p:txBody>
      </p:sp>
      <p:sp>
        <p:nvSpPr>
          <p:cNvPr id="3" name="Content Placeholder 2"/>
          <p:cNvSpPr>
            <a:spLocks noGrp="1"/>
          </p:cNvSpPr>
          <p:nvPr>
            <p:ph idx="1"/>
          </p:nvPr>
        </p:nvSpPr>
        <p:spPr/>
        <p:txBody>
          <a:bodyPr/>
          <a:lstStyle/>
          <a:p>
            <a:pPr marL="0" indent="0">
              <a:buNone/>
            </a:pPr>
            <a:r>
              <a:rPr lang="en-GB" b="1" dirty="0"/>
              <a:t>Compassionate Frome</a:t>
            </a:r>
          </a:p>
          <a:p>
            <a:endParaRPr lang="en-US" dirty="0"/>
          </a:p>
        </p:txBody>
      </p:sp>
      <p:sp>
        <p:nvSpPr>
          <p:cNvPr id="4" name="Text Placeholder 3"/>
          <p:cNvSpPr>
            <a:spLocks noGrp="1"/>
          </p:cNvSpPr>
          <p:nvPr>
            <p:ph type="body" sz="half" idx="2"/>
          </p:nvPr>
        </p:nvSpPr>
        <p:spPr>
          <a:xfrm>
            <a:off x="542925" y="2999508"/>
            <a:ext cx="2891790" cy="2855769"/>
          </a:xfrm>
        </p:spPr>
        <p:txBody>
          <a:bodyPr>
            <a:normAutofit lnSpcReduction="10000"/>
          </a:bodyPr>
          <a:lstStyle/>
          <a:p>
            <a:r>
              <a:rPr lang="en-US" dirty="0"/>
              <a:t>Recreate the connections to self, community, </a:t>
            </a:r>
            <a:r>
              <a:rPr lang="en-US" dirty="0" smtClean="0"/>
              <a:t>nature</a:t>
            </a:r>
          </a:p>
          <a:p>
            <a:r>
              <a:rPr lang="en-US" dirty="0" smtClean="0"/>
              <a:t>Land Reform</a:t>
            </a:r>
          </a:p>
          <a:p>
            <a:r>
              <a:rPr lang="en-US" dirty="0"/>
              <a:t>Rebuild </a:t>
            </a:r>
            <a:r>
              <a:rPr lang="en-US" dirty="0" smtClean="0"/>
              <a:t>commons</a:t>
            </a:r>
            <a:endParaRPr lang="en-GB" dirty="0"/>
          </a:p>
          <a:p>
            <a:r>
              <a:rPr lang="en-US" dirty="0" smtClean="0"/>
              <a:t>Critical Awareness Raising </a:t>
            </a:r>
          </a:p>
          <a:p>
            <a:r>
              <a:rPr lang="en-US" dirty="0" smtClean="0"/>
              <a:t>Youth </a:t>
            </a:r>
            <a:r>
              <a:rPr lang="en-US" dirty="0"/>
              <a:t>leadership</a:t>
            </a:r>
          </a:p>
          <a:p>
            <a:pPr lvl="0"/>
            <a:r>
              <a:rPr lang="en-US" dirty="0"/>
              <a:t>Revive </a:t>
            </a:r>
            <a:r>
              <a:rPr lang="en-US" dirty="0" err="1"/>
              <a:t>elderhood</a:t>
            </a:r>
            <a:r>
              <a:rPr lang="en-US" dirty="0"/>
              <a:t>.</a:t>
            </a:r>
          </a:p>
          <a:p>
            <a:r>
              <a:rPr lang="en-US" dirty="0"/>
              <a:t>Reconnect to nature.</a:t>
            </a:r>
          </a:p>
          <a:p>
            <a:r>
              <a:rPr lang="en-US" dirty="0" smtClean="0"/>
              <a:t>Rebuild Community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45" y="294857"/>
            <a:ext cx="5029200" cy="37719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b="-13109"/>
          <a:stretch/>
        </p:blipFill>
        <p:spPr>
          <a:xfrm>
            <a:off x="4131945" y="3226378"/>
            <a:ext cx="5046519" cy="3784889"/>
          </a:xfrm>
          <a:prstGeom prst="rect">
            <a:avLst/>
          </a:prstGeom>
        </p:spPr>
      </p:pic>
    </p:spTree>
    <p:extLst>
      <p:ext uri="{BB962C8B-B14F-4D97-AF65-F5344CB8AC3E}">
        <p14:creationId xmlns:p14="http://schemas.microsoft.com/office/powerpoint/2010/main" val="1318308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79" y="1414266"/>
            <a:ext cx="3327129" cy="523220"/>
          </a:xfrm>
          <a:prstGeom prst="rect">
            <a:avLst/>
          </a:prstGeom>
          <a:noFill/>
        </p:spPr>
        <p:txBody>
          <a:bodyPr wrap="none" rtlCol="0">
            <a:spAutoFit/>
          </a:bodyPr>
          <a:lstStyle/>
          <a:p>
            <a:pPr defTabSz="685800"/>
            <a:r>
              <a:rPr lang="en-GB" sz="2800" b="1" dirty="0">
                <a:solidFill>
                  <a:prstClr val="black"/>
                </a:solidFill>
                <a:latin typeface="Calibri" panose="020F0502020204030204"/>
              </a:rPr>
              <a:t>Introduction: </a:t>
            </a:r>
            <a:r>
              <a:rPr lang="en-GB" sz="2800" dirty="0">
                <a:solidFill>
                  <a:prstClr val="black"/>
                </a:solidFill>
                <a:latin typeface="Calibri" panose="020F0502020204030204"/>
              </a:rPr>
              <a:t>Agenda</a:t>
            </a:r>
          </a:p>
        </p:txBody>
      </p:sp>
      <p:graphicFrame>
        <p:nvGraphicFramePr>
          <p:cNvPr id="3" name="Table 2"/>
          <p:cNvGraphicFramePr>
            <a:graphicFrameLocks noGrp="1"/>
          </p:cNvGraphicFramePr>
          <p:nvPr>
            <p:extLst>
              <p:ext uri="{D42A27DB-BD31-4B8C-83A1-F6EECF244321}">
                <p14:modId xmlns:p14="http://schemas.microsoft.com/office/powerpoint/2010/main" val="1007916091"/>
              </p:ext>
            </p:extLst>
          </p:nvPr>
        </p:nvGraphicFramePr>
        <p:xfrm>
          <a:off x="496389" y="2696684"/>
          <a:ext cx="6941366" cy="3261360"/>
        </p:xfrm>
        <a:graphic>
          <a:graphicData uri="http://schemas.openxmlformats.org/drawingml/2006/table">
            <a:tbl>
              <a:tblPr firstRow="1" firstCol="1" bandRow="1"/>
              <a:tblGrid>
                <a:gridCol w="1635751">
                  <a:extLst>
                    <a:ext uri="{9D8B030D-6E8A-4147-A177-3AD203B41FA5}">
                      <a16:colId xmlns:a16="http://schemas.microsoft.com/office/drawing/2014/main" val="3890132693"/>
                    </a:ext>
                  </a:extLst>
                </a:gridCol>
                <a:gridCol w="243786">
                  <a:extLst>
                    <a:ext uri="{9D8B030D-6E8A-4147-A177-3AD203B41FA5}">
                      <a16:colId xmlns:a16="http://schemas.microsoft.com/office/drawing/2014/main" val="3060455010"/>
                    </a:ext>
                  </a:extLst>
                </a:gridCol>
                <a:gridCol w="5061829">
                  <a:extLst>
                    <a:ext uri="{9D8B030D-6E8A-4147-A177-3AD203B41FA5}">
                      <a16:colId xmlns:a16="http://schemas.microsoft.com/office/drawing/2014/main" val="817941652"/>
                    </a:ext>
                  </a:extLst>
                </a:gridCol>
              </a:tblGrid>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09:30 – 10:00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i="1">
                          <a:effectLst/>
                          <a:latin typeface="Calibri" panose="020F0502020204030204" pitchFamily="34" charset="0"/>
                          <a:ea typeface="Calibri" panose="020F0502020204030204" pitchFamily="34" charset="0"/>
                          <a:cs typeface="Calibri" panose="020F0502020204030204" pitchFamily="34" charset="0"/>
                        </a:rPr>
                        <a:t>Arrival</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54326954"/>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10:00 – 10:35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Welcome, introductions and ice breaker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73060236"/>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10:35 – 11:00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 What do we mean by extreme events?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39617610"/>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11:00 – 12:00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Keynote: Serge Marti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6289733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12:00 – 12:45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i="1">
                          <a:effectLst/>
                          <a:latin typeface="Calibri" panose="020F0502020204030204" pitchFamily="34" charset="0"/>
                          <a:ea typeface="Calibri" panose="020F0502020204030204" pitchFamily="34" charset="0"/>
                          <a:cs typeface="Calibri" panose="020F0502020204030204" pitchFamily="34" charset="0"/>
                        </a:rPr>
                        <a:t>Lunch</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03729712"/>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12:45 – 14:30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2: Communities and Community Resilience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76963337"/>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14:30 – 15:00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i="1">
                          <a:effectLst/>
                          <a:latin typeface="Calibri" panose="020F0502020204030204" pitchFamily="34" charset="0"/>
                          <a:ea typeface="Calibri" panose="020F0502020204030204" pitchFamily="34" charset="0"/>
                          <a:cs typeface="Calibri" panose="020F0502020204030204" pitchFamily="34" charset="0"/>
                        </a:rPr>
                        <a:t>Break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34362338"/>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15:00 – 15:50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3: What Next?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4118722"/>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15:00 – 16:00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Closing Remarks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5376237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16:00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i="1" dirty="0">
                          <a:effectLst/>
                          <a:latin typeface="Calibri" panose="020F0502020204030204" pitchFamily="34" charset="0"/>
                          <a:ea typeface="Calibri" panose="020F0502020204030204" pitchFamily="34" charset="0"/>
                          <a:cs typeface="Calibri" panose="020F0502020204030204" pitchFamily="34" charset="0"/>
                        </a:rPr>
                        <a:t>Workshop Closes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67910806"/>
                  </a:ext>
                </a:extLst>
              </a:tr>
            </a:tbl>
          </a:graphicData>
        </a:graphic>
      </p:graphicFrame>
    </p:spTree>
    <p:extLst>
      <p:ext uri="{BB962C8B-B14F-4D97-AF65-F5344CB8AC3E}">
        <p14:creationId xmlns:p14="http://schemas.microsoft.com/office/powerpoint/2010/main" val="19568613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t>
            </a:r>
            <a:br>
              <a:rPr lang="en-US" dirty="0" smtClean="0"/>
            </a:br>
            <a:r>
              <a:rPr lang="en-US" dirty="0" smtClean="0"/>
              <a:t>de </a:t>
            </a:r>
            <a:br>
              <a:rPr lang="en-US" dirty="0" smtClean="0"/>
            </a:br>
            <a:r>
              <a:rPr lang="en-US" dirty="0" smtClean="0"/>
              <a:t>Vida</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518784" y="857250"/>
            <a:ext cx="7092808" cy="5143500"/>
          </a:xfrm>
          <a:prstGeom prst="rect">
            <a:avLst/>
          </a:prstGeom>
        </p:spPr>
      </p:pic>
    </p:spTree>
    <p:extLst>
      <p:ext uri="{BB962C8B-B14F-4D97-AF65-F5344CB8AC3E}">
        <p14:creationId xmlns:p14="http://schemas.microsoft.com/office/powerpoint/2010/main" val="2186863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r/folders/tm/57xpvgwj2wx3wryrwj577hyr0000gp/T/com.apple.mail/com.apple.mail.drag-T0x608000071dc"/>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718"/>
            <a:ext cx="9144000" cy="6590654"/>
          </a:xfrm>
          <a:prstGeom prst="rect">
            <a:avLst/>
          </a:prstGeom>
          <a:noFill/>
          <a:ln>
            <a:noFill/>
          </a:ln>
        </p:spPr>
      </p:pic>
    </p:spTree>
    <p:extLst>
      <p:ext uri="{BB962C8B-B14F-4D97-AF65-F5344CB8AC3E}">
        <p14:creationId xmlns:p14="http://schemas.microsoft.com/office/powerpoint/2010/main" val="2516527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94908"/>
            <a:ext cx="9144000" cy="6079331"/>
          </a:xfrm>
          <a:prstGeom prst="rect">
            <a:avLst/>
          </a:prstGeom>
        </p:spPr>
      </p:pic>
    </p:spTree>
    <p:extLst>
      <p:ext uri="{BB962C8B-B14F-4D97-AF65-F5344CB8AC3E}">
        <p14:creationId xmlns:p14="http://schemas.microsoft.com/office/powerpoint/2010/main" val="3431996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7296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79" y="1414266"/>
            <a:ext cx="4752711"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Keynote: Learning for Scotland</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66279" y="1937486"/>
            <a:ext cx="7498080"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Group invited</a:t>
            </a:r>
            <a:r>
              <a:rPr kumimoji="0" lang="en-GB" b="0" i="0" u="none" strike="noStrike" kern="1200" cap="none" spc="0" normalizeH="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add post-it notes/comments on the wall during lunch</a:t>
            </a:r>
            <a:endParaRPr kumimoji="0" lang="en-GB" b="0" i="0" u="none" strike="noStrike" kern="1200" cap="none" spc="0" normalizeH="0" baseline="0" noProof="0" dirty="0">
              <a:ln>
                <a:noFill/>
              </a:ln>
              <a:solidFill>
                <a:prstClr val="black"/>
              </a:solidFill>
              <a:effectLst/>
              <a:uLnTx/>
              <a:uFillTx/>
              <a:latin typeface="Calibri" panose="020F0502020204030204"/>
            </a:endParaRPr>
          </a:p>
        </p:txBody>
      </p:sp>
      <p:sp>
        <p:nvSpPr>
          <p:cNvPr id="2" name="Rectangle 1"/>
          <p:cNvSpPr/>
          <p:nvPr/>
        </p:nvSpPr>
        <p:spPr>
          <a:xfrm>
            <a:off x="360629" y="2725305"/>
            <a:ext cx="7109379"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Need to problematize indigeneity – view critically</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as indigenous ‘communities’ are not homogenous and not all good (negative tribalism, nationalism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prstClr val="black"/>
                </a:solidFill>
                <a:latin typeface="Calibri" panose="020F0502020204030204"/>
              </a:rPr>
              <a:t>We</a:t>
            </a:r>
            <a:r>
              <a:rPr lang="en-GB" dirty="0" smtClean="0">
                <a:solidFill>
                  <a:prstClr val="black"/>
                </a:solidFill>
                <a:latin typeface="Calibri" panose="020F0502020204030204"/>
              </a:rPr>
              <a:t> must not be shy to take back control (for our community, not in a </a:t>
            </a:r>
            <a:r>
              <a:rPr lang="en-GB" dirty="0" err="1" smtClean="0">
                <a:solidFill>
                  <a:prstClr val="black"/>
                </a:solidFill>
                <a:latin typeface="Calibri" panose="020F0502020204030204"/>
              </a:rPr>
              <a:t>Brexit</a:t>
            </a:r>
            <a:r>
              <a:rPr lang="en-GB" dirty="0" smtClean="0">
                <a:solidFill>
                  <a:prstClr val="black"/>
                </a:solidFill>
                <a:latin typeface="Calibri" panose="020F0502020204030204"/>
              </a:rPr>
              <a:t> sense)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black"/>
                </a:solidFill>
                <a:latin typeface="Calibri" panose="020F0502020204030204"/>
              </a:rPr>
              <a:t>Scotland in not unique, but does have issues/extremes our communities face that others may not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307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79" y="1414266"/>
            <a:ext cx="4458913" cy="523220"/>
          </a:xfrm>
          <a:prstGeom prst="rect">
            <a:avLst/>
          </a:prstGeom>
          <a:noFill/>
        </p:spPr>
        <p:txBody>
          <a:bodyPr wrap="none" rtlCol="0">
            <a:spAutoFit/>
          </a:bodyPr>
          <a:lstStyle/>
          <a:p>
            <a:pPr defTabSz="685800"/>
            <a:r>
              <a:rPr lang="en-GB" sz="2800" b="1" dirty="0">
                <a:solidFill>
                  <a:prstClr val="black"/>
                </a:solidFill>
                <a:latin typeface="Calibri" panose="020F0502020204030204"/>
              </a:rPr>
              <a:t>Session 2(a): </a:t>
            </a:r>
            <a:r>
              <a:rPr lang="en-GB" sz="2800" dirty="0">
                <a:solidFill>
                  <a:prstClr val="black"/>
                </a:solidFill>
                <a:latin typeface="Calibri" panose="020F0502020204030204"/>
              </a:rPr>
              <a:t>Our own stories</a:t>
            </a:r>
          </a:p>
        </p:txBody>
      </p:sp>
      <p:sp>
        <p:nvSpPr>
          <p:cNvPr id="6" name="Rectangle 5"/>
          <p:cNvSpPr/>
          <p:nvPr/>
        </p:nvSpPr>
        <p:spPr>
          <a:xfrm>
            <a:off x="822960" y="2697677"/>
            <a:ext cx="7498080" cy="1384995"/>
          </a:xfrm>
          <a:prstGeom prst="rect">
            <a:avLst/>
          </a:prstGeom>
        </p:spPr>
        <p:txBody>
          <a:bodyPr wrap="square">
            <a:spAutoFit/>
          </a:bodyPr>
          <a:lstStyle/>
          <a:p>
            <a:pPr defTabSz="685800"/>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Sharing anecdotal stories of how you / a community you know has been affected by extreme events </a:t>
            </a:r>
            <a:endParaRPr lang="en-GB" sz="2800" dirty="0">
              <a:solidFill>
                <a:prstClr val="black"/>
              </a:solidFill>
              <a:latin typeface="Calibri" panose="020F0502020204030204"/>
            </a:endParaRPr>
          </a:p>
        </p:txBody>
      </p:sp>
      <p:sp>
        <p:nvSpPr>
          <p:cNvPr id="2" name="Rectangle 1"/>
          <p:cNvSpPr/>
          <p:nvPr/>
        </p:nvSpPr>
        <p:spPr>
          <a:xfrm>
            <a:off x="903911" y="4842863"/>
            <a:ext cx="7109379" cy="923330"/>
          </a:xfrm>
          <a:prstGeom prst="rect">
            <a:avLst/>
          </a:prstGeom>
        </p:spPr>
        <p:txBody>
          <a:bodyPr wrap="square">
            <a:spAutoFit/>
          </a:bodyPr>
          <a:lstStyle/>
          <a:p>
            <a:r>
              <a:rPr lang="en-GB" dirty="0" smtClean="0"/>
              <a:t>Examples:</a:t>
            </a:r>
          </a:p>
          <a:p>
            <a:pPr marL="285750" indent="-285750">
              <a:buFont typeface="Arial" panose="020B0604020202020204" pitchFamily="34" charset="0"/>
              <a:buChar char="•"/>
            </a:pPr>
            <a:r>
              <a:rPr lang="en-GB" dirty="0" smtClean="0"/>
              <a:t>Experience </a:t>
            </a:r>
            <a:r>
              <a:rPr lang="en-GB" dirty="0"/>
              <a:t>of dealing with </a:t>
            </a:r>
            <a:r>
              <a:rPr lang="en-GB" dirty="0" smtClean="0"/>
              <a:t>fires, both as the responder and then impact on families and community</a:t>
            </a:r>
            <a:endParaRPr lang="en-GB" dirty="0"/>
          </a:p>
        </p:txBody>
      </p:sp>
    </p:spTree>
    <p:extLst>
      <p:ext uri="{BB962C8B-B14F-4D97-AF65-F5344CB8AC3E}">
        <p14:creationId xmlns:p14="http://schemas.microsoft.com/office/powerpoint/2010/main" val="2763351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79" y="1414266"/>
            <a:ext cx="7645310" cy="954107"/>
          </a:xfrm>
          <a:prstGeom prst="rect">
            <a:avLst/>
          </a:prstGeom>
          <a:noFill/>
        </p:spPr>
        <p:txBody>
          <a:bodyPr wrap="square" rtlCol="0">
            <a:spAutoFit/>
          </a:bodyPr>
          <a:lstStyle/>
          <a:p>
            <a:pPr defTabSz="685800"/>
            <a:r>
              <a:rPr lang="en-GB" sz="2800" b="1" dirty="0">
                <a:solidFill>
                  <a:prstClr val="black"/>
                </a:solidFill>
                <a:latin typeface="Calibri" panose="020F0502020204030204"/>
              </a:rPr>
              <a:t>Session 2(b): </a:t>
            </a:r>
            <a:r>
              <a:rPr lang="en-GB" sz="2800" dirty="0">
                <a:solidFill>
                  <a:prstClr val="black"/>
                </a:solidFill>
                <a:latin typeface="Calibri" panose="020F0502020204030204"/>
              </a:rPr>
              <a:t>What makes a community resilient in the face of extreme events</a:t>
            </a:r>
            <a:r>
              <a:rPr lang="en-GB" sz="2800" dirty="0" smtClean="0">
                <a:solidFill>
                  <a:prstClr val="black"/>
                </a:solidFill>
                <a:latin typeface="Calibri" panose="020F0502020204030204"/>
              </a:rPr>
              <a:t>? (8 groups)</a:t>
            </a:r>
            <a:endParaRPr lang="en-GB" sz="2800" dirty="0">
              <a:solidFill>
                <a:prstClr val="black"/>
              </a:solidFill>
              <a:latin typeface="Calibri" panose="020F0502020204030204"/>
            </a:endParaRPr>
          </a:p>
        </p:txBody>
      </p:sp>
      <p:sp>
        <p:nvSpPr>
          <p:cNvPr id="2" name="Rectangle 1"/>
          <p:cNvSpPr/>
          <p:nvPr/>
        </p:nvSpPr>
        <p:spPr>
          <a:xfrm>
            <a:off x="561703" y="2797597"/>
            <a:ext cx="7720148" cy="2309735"/>
          </a:xfrm>
          <a:prstGeom prst="rect">
            <a:avLst/>
          </a:prstGeom>
        </p:spPr>
        <p:txBody>
          <a:bodyPr wrap="square">
            <a:spAutoFit/>
          </a:bodyPr>
          <a:lstStyle/>
          <a:p>
            <a:pPr defTabSz="685800">
              <a:lnSpc>
                <a:spcPct val="107000"/>
              </a:lnSpc>
              <a:spcAft>
                <a:spcPts val="600"/>
              </a:spcAft>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Key features of resilient communities drawing from </a:t>
            </a:r>
          </a:p>
          <a:p>
            <a:pPr marL="257175" indent="-257175" defTabSz="685800">
              <a:lnSpc>
                <a:spcPct val="107000"/>
              </a:lnSpc>
              <a:buFont typeface="Calibri" panose="020F0502020204030204" pitchFamily="34" charset="0"/>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Your own experience</a:t>
            </a:r>
          </a:p>
          <a:p>
            <a:pPr marL="257175" indent="-257175" defTabSz="685800">
              <a:lnSpc>
                <a:spcPct val="107000"/>
              </a:lnSpc>
              <a:buFont typeface="Calibri" panose="020F0502020204030204" pitchFamily="34" charset="0"/>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Your knowledge (including research)</a:t>
            </a:r>
          </a:p>
          <a:p>
            <a:pPr marL="257175" indent="-257175" defTabSz="685800">
              <a:lnSpc>
                <a:spcPct val="107000"/>
              </a:lnSpc>
              <a:buFont typeface="Calibri" panose="020F0502020204030204" pitchFamily="34" charset="0"/>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Thoughts from Serge’s keynote</a:t>
            </a:r>
          </a:p>
          <a:p>
            <a:pPr marL="257175" indent="-257175" defTabSz="685800">
              <a:lnSpc>
                <a:spcPct val="107000"/>
              </a:lnSpc>
              <a:buFont typeface="Calibri" panose="020F0502020204030204" pitchFamily="34" charset="0"/>
              <a:buChar char="-"/>
            </a:pP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230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118" y="1147482"/>
            <a:ext cx="8749553" cy="5576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3" rtlCol="0" anchor="t"/>
          <a:lstStyle/>
          <a:p>
            <a:pPr marL="342900" indent="-342900">
              <a:lnSpc>
                <a:spcPct val="150000"/>
              </a:lnSpc>
              <a:buFont typeface="+mj-lt"/>
              <a:buAutoNum type="arabicPeriod"/>
            </a:pPr>
            <a:r>
              <a:rPr lang="en-GB" dirty="0" smtClean="0">
                <a:solidFill>
                  <a:schemeClr val="accent6"/>
                </a:solidFill>
              </a:rPr>
              <a:t>Social ties</a:t>
            </a:r>
          </a:p>
          <a:p>
            <a:pPr marL="342900" indent="-342900">
              <a:lnSpc>
                <a:spcPct val="150000"/>
              </a:lnSpc>
              <a:buFont typeface="+mj-lt"/>
              <a:buAutoNum type="arabicPeriod"/>
            </a:pPr>
            <a:r>
              <a:rPr lang="en-GB" dirty="0">
                <a:solidFill>
                  <a:schemeClr val="accent6"/>
                </a:solidFill>
              </a:rPr>
              <a:t>Wider connections</a:t>
            </a:r>
          </a:p>
          <a:p>
            <a:pPr marL="342900" indent="-342900">
              <a:lnSpc>
                <a:spcPct val="150000"/>
              </a:lnSpc>
              <a:buFont typeface="+mj-lt"/>
              <a:buAutoNum type="arabicPeriod"/>
            </a:pPr>
            <a:r>
              <a:rPr lang="en-GB" dirty="0">
                <a:solidFill>
                  <a:schemeClr val="accent6"/>
                </a:solidFill>
              </a:rPr>
              <a:t>Social connections</a:t>
            </a:r>
          </a:p>
          <a:p>
            <a:pPr marL="342900" indent="-342900">
              <a:lnSpc>
                <a:spcPct val="150000"/>
              </a:lnSpc>
              <a:buFont typeface="+mj-lt"/>
              <a:buAutoNum type="arabicPeriod"/>
            </a:pPr>
            <a:r>
              <a:rPr lang="en-GB" dirty="0">
                <a:solidFill>
                  <a:schemeClr val="accent6"/>
                </a:solidFill>
              </a:rPr>
              <a:t>Connectivity</a:t>
            </a:r>
          </a:p>
          <a:p>
            <a:pPr marL="342900" indent="-342900">
              <a:lnSpc>
                <a:spcPct val="150000"/>
              </a:lnSpc>
              <a:buFont typeface="+mj-lt"/>
              <a:buAutoNum type="arabicPeriod"/>
            </a:pPr>
            <a:r>
              <a:rPr lang="en-GB" dirty="0" smtClean="0">
                <a:solidFill>
                  <a:schemeClr val="accent5"/>
                </a:solidFill>
              </a:rPr>
              <a:t>Experience </a:t>
            </a:r>
            <a:r>
              <a:rPr lang="en-GB" dirty="0">
                <a:solidFill>
                  <a:schemeClr val="accent5"/>
                </a:solidFill>
              </a:rPr>
              <a:t>and memory</a:t>
            </a:r>
          </a:p>
          <a:p>
            <a:pPr marL="342900" indent="-342900">
              <a:lnSpc>
                <a:spcPct val="150000"/>
              </a:lnSpc>
              <a:buFont typeface="+mj-lt"/>
              <a:buAutoNum type="arabicPeriod"/>
            </a:pPr>
            <a:r>
              <a:rPr lang="en-GB" dirty="0" smtClean="0">
                <a:solidFill>
                  <a:schemeClr val="accent5"/>
                </a:solidFill>
              </a:rPr>
              <a:t>Identity</a:t>
            </a:r>
          </a:p>
          <a:p>
            <a:pPr marL="342900" indent="-342900">
              <a:lnSpc>
                <a:spcPct val="150000"/>
              </a:lnSpc>
              <a:buFont typeface="+mj-lt"/>
              <a:buAutoNum type="arabicPeriod"/>
            </a:pPr>
            <a:r>
              <a:rPr lang="en-GB" dirty="0" smtClean="0">
                <a:solidFill>
                  <a:schemeClr val="accent5"/>
                </a:solidFill>
              </a:rPr>
              <a:t>Attachment to place</a:t>
            </a:r>
          </a:p>
          <a:p>
            <a:pPr marL="342900" indent="-342900">
              <a:lnSpc>
                <a:spcPct val="150000"/>
              </a:lnSpc>
              <a:buFont typeface="+mj-lt"/>
              <a:buAutoNum type="arabicPeriod"/>
            </a:pPr>
            <a:r>
              <a:rPr lang="en-GB" dirty="0" smtClean="0">
                <a:solidFill>
                  <a:srgbClr val="FFC000"/>
                </a:solidFill>
              </a:rPr>
              <a:t>Shared </a:t>
            </a:r>
            <a:r>
              <a:rPr lang="en-GB" dirty="0">
                <a:solidFill>
                  <a:srgbClr val="FFC000"/>
                </a:solidFill>
              </a:rPr>
              <a:t>identity and goals</a:t>
            </a:r>
          </a:p>
          <a:p>
            <a:pPr marL="342900" indent="-342900">
              <a:lnSpc>
                <a:spcPct val="150000"/>
              </a:lnSpc>
              <a:buFont typeface="+mj-lt"/>
              <a:buAutoNum type="arabicPeriod"/>
            </a:pPr>
            <a:r>
              <a:rPr lang="en-GB" dirty="0" smtClean="0">
                <a:solidFill>
                  <a:schemeClr val="accent4"/>
                </a:solidFill>
              </a:rPr>
              <a:t>Distributive shared leadership</a:t>
            </a:r>
          </a:p>
          <a:p>
            <a:pPr marL="342900" indent="-342900">
              <a:lnSpc>
                <a:spcPct val="150000"/>
              </a:lnSpc>
              <a:buFont typeface="+mj-lt"/>
              <a:buAutoNum type="arabicPeriod"/>
            </a:pPr>
            <a:r>
              <a:rPr lang="en-GB" dirty="0" smtClean="0">
                <a:solidFill>
                  <a:schemeClr val="accent4"/>
                </a:solidFill>
              </a:rPr>
              <a:t>Engagement</a:t>
            </a:r>
            <a:endParaRPr lang="en-GB" dirty="0">
              <a:solidFill>
                <a:schemeClr val="accent4"/>
              </a:solidFill>
            </a:endParaRPr>
          </a:p>
          <a:p>
            <a:pPr marL="342900" indent="-342900">
              <a:lnSpc>
                <a:spcPct val="150000"/>
              </a:lnSpc>
              <a:buFont typeface="+mj-lt"/>
              <a:buAutoNum type="arabicPeriod"/>
            </a:pPr>
            <a:r>
              <a:rPr lang="en-GB" dirty="0" smtClean="0">
                <a:solidFill>
                  <a:schemeClr val="accent4"/>
                </a:solidFill>
              </a:rPr>
              <a:t>Shared </a:t>
            </a:r>
            <a:r>
              <a:rPr lang="en-GB" dirty="0">
                <a:solidFill>
                  <a:schemeClr val="accent4"/>
                </a:solidFill>
              </a:rPr>
              <a:t>responsibility on </a:t>
            </a:r>
            <a:r>
              <a:rPr lang="en-GB" dirty="0" smtClean="0">
                <a:solidFill>
                  <a:schemeClr val="accent4"/>
                </a:solidFill>
              </a:rPr>
              <a:t>macro-level</a:t>
            </a:r>
          </a:p>
          <a:p>
            <a:pPr marL="342900" indent="-342900">
              <a:lnSpc>
                <a:spcPct val="150000"/>
              </a:lnSpc>
              <a:buFont typeface="+mj-lt"/>
              <a:buAutoNum type="arabicPeriod"/>
            </a:pPr>
            <a:r>
              <a:rPr lang="en-GB" dirty="0" smtClean="0">
                <a:solidFill>
                  <a:srgbClr val="FF0000"/>
                </a:solidFill>
              </a:rPr>
              <a:t>Collective thinking promoting cultural change</a:t>
            </a:r>
          </a:p>
          <a:p>
            <a:pPr marL="342900" indent="-342900">
              <a:lnSpc>
                <a:spcPct val="150000"/>
              </a:lnSpc>
              <a:buFont typeface="+mj-lt"/>
              <a:buAutoNum type="arabicPeriod"/>
            </a:pPr>
            <a:r>
              <a:rPr lang="en-GB" dirty="0" err="1" smtClean="0">
                <a:solidFill>
                  <a:srgbClr val="FF0000"/>
                </a:solidFill>
              </a:rPr>
              <a:t>Mindset</a:t>
            </a:r>
            <a:endParaRPr lang="en-GB" dirty="0" smtClean="0">
              <a:solidFill>
                <a:srgbClr val="FF0000"/>
              </a:solidFill>
            </a:endParaRPr>
          </a:p>
          <a:p>
            <a:pPr marL="342900" indent="-342900">
              <a:lnSpc>
                <a:spcPct val="150000"/>
              </a:lnSpc>
              <a:buFont typeface="+mj-lt"/>
              <a:buAutoNum type="arabicPeriod"/>
            </a:pPr>
            <a:r>
              <a:rPr lang="en-GB" dirty="0" smtClean="0">
                <a:solidFill>
                  <a:srgbClr val="FF0000"/>
                </a:solidFill>
              </a:rPr>
              <a:t>Openness </a:t>
            </a:r>
            <a:r>
              <a:rPr lang="en-GB" dirty="0">
                <a:solidFill>
                  <a:srgbClr val="FF0000"/>
                </a:solidFill>
              </a:rPr>
              <a:t>to adapt</a:t>
            </a:r>
          </a:p>
          <a:p>
            <a:pPr marL="342900" indent="-342900">
              <a:lnSpc>
                <a:spcPct val="150000"/>
              </a:lnSpc>
              <a:buFont typeface="+mj-lt"/>
              <a:buAutoNum type="arabicPeriod"/>
            </a:pPr>
            <a:r>
              <a:rPr lang="en-GB" dirty="0" smtClean="0">
                <a:solidFill>
                  <a:srgbClr val="7030A0"/>
                </a:solidFill>
              </a:rPr>
              <a:t>Integration across age, gender, culture etc. </a:t>
            </a:r>
          </a:p>
          <a:p>
            <a:pPr marL="342900" indent="-342900">
              <a:lnSpc>
                <a:spcPct val="150000"/>
              </a:lnSpc>
              <a:buFont typeface="+mj-lt"/>
              <a:buAutoNum type="arabicPeriod"/>
            </a:pPr>
            <a:r>
              <a:rPr lang="en-GB" dirty="0" smtClean="0">
                <a:solidFill>
                  <a:srgbClr val="7030A0"/>
                </a:solidFill>
              </a:rPr>
              <a:t>Inclusivity </a:t>
            </a:r>
            <a:r>
              <a:rPr lang="en-GB" dirty="0">
                <a:solidFill>
                  <a:srgbClr val="7030A0"/>
                </a:solidFill>
              </a:rPr>
              <a:t>and </a:t>
            </a:r>
            <a:r>
              <a:rPr lang="en-GB" dirty="0" smtClean="0">
                <a:solidFill>
                  <a:srgbClr val="7030A0"/>
                </a:solidFill>
              </a:rPr>
              <a:t>equity</a:t>
            </a:r>
          </a:p>
          <a:p>
            <a:pPr marL="342900" indent="-342900">
              <a:lnSpc>
                <a:spcPct val="150000"/>
              </a:lnSpc>
              <a:buFont typeface="+mj-lt"/>
              <a:buAutoNum type="arabicPeriod"/>
            </a:pPr>
            <a:r>
              <a:rPr lang="en-GB" dirty="0" smtClean="0">
                <a:solidFill>
                  <a:srgbClr val="7030A0"/>
                </a:solidFill>
              </a:rPr>
              <a:t>Diversity </a:t>
            </a:r>
            <a:r>
              <a:rPr lang="en-GB" dirty="0">
                <a:solidFill>
                  <a:srgbClr val="7030A0"/>
                </a:solidFill>
              </a:rPr>
              <a:t>– cultural and environmental</a:t>
            </a:r>
          </a:p>
          <a:p>
            <a:pPr marL="342900" indent="-342900">
              <a:lnSpc>
                <a:spcPct val="150000"/>
              </a:lnSpc>
              <a:buFont typeface="+mj-lt"/>
              <a:buAutoNum type="arabicPeriod"/>
            </a:pPr>
            <a:r>
              <a:rPr lang="en-GB" dirty="0" smtClean="0">
                <a:solidFill>
                  <a:srgbClr val="FF00FF"/>
                </a:solidFill>
              </a:rPr>
              <a:t>Communications</a:t>
            </a:r>
          </a:p>
          <a:p>
            <a:pPr marL="342900" indent="-342900">
              <a:lnSpc>
                <a:spcPct val="150000"/>
              </a:lnSpc>
              <a:buFont typeface="+mj-lt"/>
              <a:buAutoNum type="arabicPeriod"/>
            </a:pPr>
            <a:r>
              <a:rPr lang="en-GB" dirty="0" smtClean="0">
                <a:solidFill>
                  <a:srgbClr val="FF00FF"/>
                </a:solidFill>
              </a:rPr>
              <a:t>Coordination</a:t>
            </a:r>
            <a:endParaRPr lang="en-GB" dirty="0">
              <a:solidFill>
                <a:srgbClr val="FF00FF"/>
              </a:solidFill>
            </a:endParaRPr>
          </a:p>
          <a:p>
            <a:pPr marL="342900" indent="-342900">
              <a:lnSpc>
                <a:spcPct val="150000"/>
              </a:lnSpc>
              <a:buFont typeface="+mj-lt"/>
              <a:buAutoNum type="arabicPeriod"/>
            </a:pPr>
            <a:r>
              <a:rPr lang="en-GB" dirty="0">
                <a:solidFill>
                  <a:srgbClr val="FF00FF"/>
                </a:solidFill>
              </a:rPr>
              <a:t>Social support – emotional and practical </a:t>
            </a:r>
            <a:r>
              <a:rPr lang="en-GB" dirty="0" smtClean="0">
                <a:solidFill>
                  <a:srgbClr val="FF00FF"/>
                </a:solidFill>
              </a:rPr>
              <a:t>between  community members</a:t>
            </a:r>
          </a:p>
          <a:p>
            <a:pPr marL="342900" indent="-342900">
              <a:lnSpc>
                <a:spcPct val="150000"/>
              </a:lnSpc>
              <a:buFont typeface="+mj-lt"/>
              <a:buAutoNum type="arabicPeriod"/>
            </a:pPr>
            <a:r>
              <a:rPr lang="en-GB" dirty="0">
                <a:solidFill>
                  <a:schemeClr val="tx1"/>
                </a:solidFill>
              </a:rPr>
              <a:t>Identifying local risks</a:t>
            </a:r>
          </a:p>
          <a:p>
            <a:pPr marL="342900" indent="-342900">
              <a:buFont typeface="+mj-lt"/>
              <a:buAutoNum type="arabicPeriod"/>
            </a:pPr>
            <a:r>
              <a:rPr lang="en-GB" dirty="0">
                <a:solidFill>
                  <a:schemeClr val="tx1"/>
                </a:solidFill>
              </a:rPr>
              <a:t>Training and exercise</a:t>
            </a:r>
          </a:p>
          <a:p>
            <a:pPr marL="342900" indent="-342900">
              <a:lnSpc>
                <a:spcPct val="150000"/>
              </a:lnSpc>
              <a:buFont typeface="+mj-lt"/>
              <a:buAutoNum type="arabicPeriod"/>
            </a:pPr>
            <a:r>
              <a:rPr lang="en-GB" i="1" dirty="0" smtClean="0">
                <a:solidFill>
                  <a:schemeClr val="accent4">
                    <a:lumMod val="50000"/>
                  </a:schemeClr>
                </a:solidFill>
              </a:rPr>
              <a:t>Dissemination </a:t>
            </a:r>
            <a:r>
              <a:rPr lang="en-GB" i="1" dirty="0">
                <a:solidFill>
                  <a:schemeClr val="accent4">
                    <a:lumMod val="50000"/>
                  </a:schemeClr>
                </a:solidFill>
              </a:rPr>
              <a:t>of skills</a:t>
            </a:r>
          </a:p>
          <a:p>
            <a:pPr marL="342900" indent="-342900">
              <a:lnSpc>
                <a:spcPct val="150000"/>
              </a:lnSpc>
              <a:buFont typeface="+mj-lt"/>
              <a:buAutoNum type="arabicPeriod"/>
            </a:pPr>
            <a:r>
              <a:rPr lang="en-GB" i="1" dirty="0">
                <a:solidFill>
                  <a:schemeClr val="accent4">
                    <a:lumMod val="50000"/>
                  </a:schemeClr>
                </a:solidFill>
              </a:rPr>
              <a:t>Skills </a:t>
            </a:r>
          </a:p>
          <a:p>
            <a:pPr marL="342900" indent="-342900">
              <a:buFont typeface="+mj-lt"/>
              <a:buAutoNum type="arabicPeriod"/>
            </a:pPr>
            <a:r>
              <a:rPr lang="en-GB" i="1" dirty="0" smtClean="0">
                <a:solidFill>
                  <a:schemeClr val="accent2"/>
                </a:solidFill>
              </a:rPr>
              <a:t>Resources (people </a:t>
            </a:r>
            <a:r>
              <a:rPr lang="en-GB" i="1" dirty="0">
                <a:solidFill>
                  <a:schemeClr val="accent2"/>
                </a:solidFill>
              </a:rPr>
              <a:t>and </a:t>
            </a:r>
            <a:r>
              <a:rPr lang="en-GB" i="1" dirty="0" smtClean="0">
                <a:solidFill>
                  <a:schemeClr val="accent2"/>
                </a:solidFill>
              </a:rPr>
              <a:t>money)</a:t>
            </a:r>
            <a:endParaRPr lang="en-GB" i="1" dirty="0">
              <a:solidFill>
                <a:schemeClr val="accent2"/>
              </a:solidFill>
            </a:endParaRPr>
          </a:p>
          <a:p>
            <a:pPr marL="342900" indent="-342900">
              <a:buFont typeface="+mj-lt"/>
              <a:buAutoNum type="arabicPeriod"/>
            </a:pPr>
            <a:endParaRPr lang="en-GB" dirty="0">
              <a:solidFill>
                <a:schemeClr val="tx1"/>
              </a:solidFill>
            </a:endParaRPr>
          </a:p>
          <a:p>
            <a:pPr marL="342900" indent="-342900">
              <a:buFont typeface="+mj-lt"/>
              <a:buAutoNum type="arabicPeriod"/>
            </a:pPr>
            <a:endParaRPr lang="en-GB" dirty="0">
              <a:solidFill>
                <a:schemeClr val="tx1"/>
              </a:solidFill>
            </a:endParaRPr>
          </a:p>
        </p:txBody>
      </p:sp>
      <p:sp>
        <p:nvSpPr>
          <p:cNvPr id="2" name="TextBox 1"/>
          <p:cNvSpPr txBox="1"/>
          <p:nvPr/>
        </p:nvSpPr>
        <p:spPr>
          <a:xfrm>
            <a:off x="233950" y="589936"/>
            <a:ext cx="8647432" cy="646331"/>
          </a:xfrm>
          <a:prstGeom prst="rect">
            <a:avLst/>
          </a:prstGeom>
          <a:noFill/>
        </p:spPr>
        <p:txBody>
          <a:bodyPr wrap="none" rtlCol="0">
            <a:spAutoFit/>
          </a:bodyPr>
          <a:lstStyle/>
          <a:p>
            <a:r>
              <a:rPr lang="en-GB" dirty="0" smtClean="0"/>
              <a:t>Features of resilient communities – Clusters/Themes = colours. Summary from all 8 groups</a:t>
            </a:r>
          </a:p>
          <a:p>
            <a:r>
              <a:rPr lang="en-GB" dirty="0" smtClean="0"/>
              <a:t>Not listed in any particular order. 23-25 did not have group discussion</a:t>
            </a:r>
            <a:endParaRPr lang="en-GB" dirty="0"/>
          </a:p>
        </p:txBody>
      </p:sp>
    </p:spTree>
    <p:extLst>
      <p:ext uri="{BB962C8B-B14F-4D97-AF65-F5344CB8AC3E}">
        <p14:creationId xmlns:p14="http://schemas.microsoft.com/office/powerpoint/2010/main" val="17903714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79" y="1414266"/>
            <a:ext cx="7488555" cy="954107"/>
          </a:xfrm>
          <a:prstGeom prst="rect">
            <a:avLst/>
          </a:prstGeom>
          <a:noFill/>
        </p:spPr>
        <p:txBody>
          <a:bodyPr wrap="square" rtlCol="0">
            <a:spAutoFit/>
          </a:bodyPr>
          <a:lstStyle/>
          <a:p>
            <a:pPr defTabSz="685800"/>
            <a:r>
              <a:rPr lang="en-GB" sz="2800" b="1" dirty="0">
                <a:solidFill>
                  <a:prstClr val="black"/>
                </a:solidFill>
                <a:latin typeface="Calibri" panose="020F0502020204030204"/>
              </a:rPr>
              <a:t>Session 2(c): </a:t>
            </a:r>
            <a:r>
              <a:rPr lang="en-GB" sz="2800" dirty="0">
                <a:solidFill>
                  <a:prstClr val="black"/>
                </a:solidFill>
                <a:latin typeface="Calibri" panose="020F0502020204030204"/>
              </a:rPr>
              <a:t>What evidence do we have about the features of resilient communities?</a:t>
            </a:r>
          </a:p>
        </p:txBody>
      </p:sp>
      <p:sp>
        <p:nvSpPr>
          <p:cNvPr id="2" name="Rectangle 1"/>
          <p:cNvSpPr/>
          <p:nvPr/>
        </p:nvSpPr>
        <p:spPr>
          <a:xfrm>
            <a:off x="600891" y="2769012"/>
            <a:ext cx="7589520" cy="3813865"/>
          </a:xfrm>
          <a:prstGeom prst="rect">
            <a:avLst/>
          </a:prstGeom>
        </p:spPr>
        <p:txBody>
          <a:bodyPr wrap="square">
            <a:spAutoFit/>
          </a:bodyPr>
          <a:lstStyle/>
          <a:p>
            <a:pPr defTabSz="685800">
              <a:lnSpc>
                <a:spcPct val="107000"/>
              </a:lnSpc>
              <a:spcAft>
                <a:spcPts val="600"/>
              </a:spcAft>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relation to the clustered features –</a:t>
            </a:r>
          </a:p>
          <a:p>
            <a:pPr marL="257175" indent="-257175" defTabSz="685800">
              <a:lnSpc>
                <a:spcPct val="107000"/>
              </a:lnSpc>
              <a:buFont typeface="Calibri" panose="020F0502020204030204" pitchFamily="34" charset="0"/>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know/what don’t we know, </a:t>
            </a:r>
          </a:p>
          <a:p>
            <a:pPr marL="257175" indent="-257175" defTabSz="685800">
              <a:lnSpc>
                <a:spcPct val="107000"/>
              </a:lnSpc>
              <a:buFont typeface="Calibri" panose="020F0502020204030204" pitchFamily="34" charset="0"/>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p>
          <a:p>
            <a:pPr marL="257175" indent="-257175" defTabSz="685800">
              <a:lnSpc>
                <a:spcPct val="107000"/>
              </a:lnSpc>
              <a:spcAft>
                <a:spcPts val="600"/>
              </a:spcAft>
              <a:buFont typeface="Calibri" panose="020F0502020204030204" pitchFamily="34" charset="0"/>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p>
          <a:p>
            <a:pPr defTabSz="685800"/>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From </a:t>
            </a:r>
            <a:r>
              <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Scotland/International</a:t>
            </a:r>
          </a:p>
          <a:p>
            <a:pPr defTabSz="685800"/>
            <a:r>
              <a:rPr lang="en-GB" sz="2800" i="1" dirty="0" smtClean="0">
                <a:solidFill>
                  <a:prstClr val="black"/>
                </a:solidFill>
                <a:latin typeface="Calibri" panose="020F0502020204030204" pitchFamily="34" charset="0"/>
                <a:cs typeface="Times New Roman" panose="02020603050405020304" pitchFamily="18" charset="0"/>
              </a:rPr>
              <a:t>- Self-electing groups according to colour-coded clusters. Done twice, with people given opportunity to stay in group or explore others</a:t>
            </a:r>
            <a:endParaRPr lang="en-GB" sz="2800" i="1" dirty="0">
              <a:solidFill>
                <a:prstClr val="black"/>
              </a:solidFill>
              <a:latin typeface="Calibri" panose="020F0502020204030204"/>
            </a:endParaRPr>
          </a:p>
        </p:txBody>
      </p:sp>
    </p:spTree>
    <p:extLst>
      <p:ext uri="{BB962C8B-B14F-4D97-AF65-F5344CB8AC3E}">
        <p14:creationId xmlns:p14="http://schemas.microsoft.com/office/powerpoint/2010/main" val="8659000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539040735"/>
              </p:ext>
            </p:extLst>
          </p:nvPr>
        </p:nvGraphicFramePr>
        <p:xfrm>
          <a:off x="-542798" y="1278194"/>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2861042783"/>
              </p:ext>
            </p:extLst>
          </p:nvPr>
        </p:nvGraphicFramePr>
        <p:xfrm>
          <a:off x="-149507" y="865238"/>
          <a:ext cx="4770669"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030575481"/>
              </p:ext>
            </p:extLst>
          </p:nvPr>
        </p:nvGraphicFramePr>
        <p:xfrm>
          <a:off x="4322181" y="865238"/>
          <a:ext cx="4900441"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6812" y="495906"/>
            <a:ext cx="2229008" cy="369332"/>
          </a:xfrm>
          <a:prstGeom prst="rect">
            <a:avLst/>
          </a:prstGeom>
          <a:noFill/>
        </p:spPr>
        <p:txBody>
          <a:bodyPr wrap="none" rtlCol="0">
            <a:spAutoFit/>
          </a:bodyPr>
          <a:lstStyle/>
          <a:p>
            <a:r>
              <a:rPr lang="en-GB" b="1" dirty="0" smtClean="0"/>
              <a:t>Attendance at groups</a:t>
            </a:r>
            <a:endParaRPr lang="en-GB" b="1" dirty="0"/>
          </a:p>
        </p:txBody>
      </p:sp>
      <p:sp>
        <p:nvSpPr>
          <p:cNvPr id="7" name="TextBox 6"/>
          <p:cNvSpPr txBox="1"/>
          <p:nvPr/>
        </p:nvSpPr>
        <p:spPr>
          <a:xfrm>
            <a:off x="362309" y="4695863"/>
            <a:ext cx="3027832" cy="2369880"/>
          </a:xfrm>
          <a:prstGeom prst="rect">
            <a:avLst/>
          </a:prstGeom>
          <a:noFill/>
        </p:spPr>
        <p:txBody>
          <a:bodyPr wrap="square" rtlCol="0">
            <a:spAutoFit/>
          </a:bodyPr>
          <a:lstStyle/>
          <a:p>
            <a:r>
              <a:rPr lang="en-GB" dirty="0" smtClean="0"/>
              <a:t>Average attendance</a:t>
            </a:r>
          </a:p>
          <a:p>
            <a:pPr marL="285750" indent="-285750">
              <a:buFont typeface="Arial" panose="020B0604020202020204" pitchFamily="34" charset="0"/>
              <a:buChar char="•"/>
            </a:pPr>
            <a:r>
              <a:rPr lang="en-GB" sz="1600" dirty="0" smtClean="0">
                <a:solidFill>
                  <a:schemeClr val="accent6"/>
                </a:solidFill>
              </a:rPr>
              <a:t>Connections = 4.5</a:t>
            </a:r>
          </a:p>
          <a:p>
            <a:pPr marL="285750" indent="-285750">
              <a:buFont typeface="Arial" panose="020B0604020202020204" pitchFamily="34" charset="0"/>
              <a:buChar char="•"/>
            </a:pPr>
            <a:r>
              <a:rPr lang="en-GB" sz="1600" dirty="0" smtClean="0">
                <a:solidFill>
                  <a:schemeClr val="accent5"/>
                </a:solidFill>
              </a:rPr>
              <a:t>Memory = 11.5</a:t>
            </a:r>
          </a:p>
          <a:p>
            <a:pPr marL="285750" indent="-285750">
              <a:buFont typeface="Arial" panose="020B0604020202020204" pitchFamily="34" charset="0"/>
              <a:buChar char="•"/>
            </a:pPr>
            <a:r>
              <a:rPr lang="en-GB" sz="1600" dirty="0" smtClean="0">
                <a:solidFill>
                  <a:schemeClr val="accent4"/>
                </a:solidFill>
              </a:rPr>
              <a:t>Sharing = 6</a:t>
            </a:r>
          </a:p>
          <a:p>
            <a:pPr marL="285750" indent="-285750">
              <a:buFont typeface="Arial" panose="020B0604020202020204" pitchFamily="34" charset="0"/>
              <a:buChar char="•"/>
            </a:pPr>
            <a:r>
              <a:rPr lang="en-GB" sz="1600" dirty="0" err="1" smtClean="0">
                <a:solidFill>
                  <a:srgbClr val="FF0000"/>
                </a:solidFill>
              </a:rPr>
              <a:t>Mindset</a:t>
            </a:r>
            <a:r>
              <a:rPr lang="en-GB" sz="1600" dirty="0" smtClean="0">
                <a:solidFill>
                  <a:srgbClr val="FF0000"/>
                </a:solidFill>
              </a:rPr>
              <a:t> = 3.5</a:t>
            </a:r>
          </a:p>
          <a:p>
            <a:pPr marL="285750" indent="-285750">
              <a:buFont typeface="Arial" panose="020B0604020202020204" pitchFamily="34" charset="0"/>
              <a:buChar char="•"/>
            </a:pPr>
            <a:r>
              <a:rPr lang="en-GB" sz="1600" dirty="0" smtClean="0">
                <a:solidFill>
                  <a:srgbClr val="7030A0"/>
                </a:solidFill>
              </a:rPr>
              <a:t>Diversity = 5</a:t>
            </a:r>
          </a:p>
          <a:p>
            <a:pPr marL="285750" indent="-285750">
              <a:buFont typeface="Arial" panose="020B0604020202020204" pitchFamily="34" charset="0"/>
              <a:buChar char="•"/>
            </a:pPr>
            <a:r>
              <a:rPr lang="en-GB" sz="1600" dirty="0" smtClean="0">
                <a:solidFill>
                  <a:srgbClr val="FF00FF"/>
                </a:solidFill>
              </a:rPr>
              <a:t>Communication = 4</a:t>
            </a:r>
          </a:p>
          <a:p>
            <a:pPr marL="285750" indent="-285750">
              <a:buFont typeface="Arial" panose="020B0604020202020204" pitchFamily="34" charset="0"/>
              <a:buChar char="•"/>
            </a:pPr>
            <a:r>
              <a:rPr lang="en-GB" sz="1600" dirty="0" smtClean="0"/>
              <a:t>Training = 3.5</a:t>
            </a:r>
          </a:p>
          <a:p>
            <a:endParaRPr lang="en-GB" dirty="0"/>
          </a:p>
        </p:txBody>
      </p:sp>
    </p:spTree>
    <p:extLst>
      <p:ext uri="{BB962C8B-B14F-4D97-AF65-F5344CB8AC3E}">
        <p14:creationId xmlns:p14="http://schemas.microsoft.com/office/powerpoint/2010/main" val="2075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79" y="1414266"/>
            <a:ext cx="4194738" cy="523220"/>
          </a:xfrm>
          <a:prstGeom prst="rect">
            <a:avLst/>
          </a:prstGeom>
          <a:noFill/>
        </p:spPr>
        <p:txBody>
          <a:bodyPr wrap="none" rtlCol="0">
            <a:spAutoFit/>
          </a:bodyPr>
          <a:lstStyle/>
          <a:p>
            <a:pPr defTabSz="685800"/>
            <a:r>
              <a:rPr lang="en-GB" sz="2800" b="1" dirty="0">
                <a:solidFill>
                  <a:prstClr val="black"/>
                </a:solidFill>
                <a:latin typeface="Calibri" panose="020F0502020204030204"/>
              </a:rPr>
              <a:t>Introduction: </a:t>
            </a:r>
            <a:r>
              <a:rPr lang="en-GB" sz="2800" dirty="0">
                <a:solidFill>
                  <a:prstClr val="black"/>
                </a:solidFill>
                <a:latin typeface="Calibri" panose="020F0502020204030204"/>
              </a:rPr>
              <a:t>Ground Rules</a:t>
            </a:r>
          </a:p>
        </p:txBody>
      </p:sp>
      <p:sp>
        <p:nvSpPr>
          <p:cNvPr id="2" name="TextBox 1"/>
          <p:cNvSpPr txBox="1"/>
          <p:nvPr/>
        </p:nvSpPr>
        <p:spPr>
          <a:xfrm>
            <a:off x="655816" y="2523064"/>
            <a:ext cx="7792198" cy="2610843"/>
          </a:xfrm>
          <a:prstGeom prst="rect">
            <a:avLst/>
          </a:prstGeom>
          <a:noFill/>
        </p:spPr>
        <p:txBody>
          <a:bodyPr wrap="none" rtlCol="0">
            <a:spAutoFit/>
          </a:bodyPr>
          <a:lstStyle/>
          <a:p>
            <a:pPr marL="214313" indent="-214313" defTabSz="685800">
              <a:lnSpc>
                <a:spcPct val="150000"/>
              </a:lnSpc>
              <a:buFont typeface="Arial" panose="020B0604020202020204" pitchFamily="34" charset="0"/>
              <a:buChar char="•"/>
            </a:pPr>
            <a:r>
              <a:rPr lang="en-GB" sz="2800" dirty="0">
                <a:solidFill>
                  <a:prstClr val="black"/>
                </a:solidFill>
                <a:latin typeface="Calibri" panose="020F0502020204030204"/>
              </a:rPr>
              <a:t>All voices equal</a:t>
            </a:r>
          </a:p>
          <a:p>
            <a:pPr marL="214313" indent="-214313" defTabSz="685800">
              <a:lnSpc>
                <a:spcPct val="150000"/>
              </a:lnSpc>
              <a:buFont typeface="Arial" panose="020B0604020202020204" pitchFamily="34" charset="0"/>
              <a:buChar char="•"/>
            </a:pPr>
            <a:r>
              <a:rPr lang="en-GB" sz="2800" dirty="0">
                <a:solidFill>
                  <a:prstClr val="black"/>
                </a:solidFill>
                <a:latin typeface="Calibri" panose="020F0502020204030204"/>
              </a:rPr>
              <a:t>One voice at a time</a:t>
            </a:r>
          </a:p>
          <a:p>
            <a:pPr marL="214313" indent="-214313" defTabSz="685800">
              <a:lnSpc>
                <a:spcPct val="150000"/>
              </a:lnSpc>
              <a:buFont typeface="Arial" panose="020B0604020202020204" pitchFamily="34" charset="0"/>
              <a:buChar char="•"/>
            </a:pPr>
            <a:r>
              <a:rPr lang="en-GB" sz="2800" dirty="0">
                <a:solidFill>
                  <a:prstClr val="black"/>
                </a:solidFill>
                <a:latin typeface="Calibri" panose="020F0502020204030204"/>
              </a:rPr>
              <a:t>Non-attributable</a:t>
            </a:r>
          </a:p>
          <a:p>
            <a:pPr marL="214313" indent="-214313" defTabSz="685800">
              <a:lnSpc>
                <a:spcPct val="150000"/>
              </a:lnSpc>
              <a:buFont typeface="Arial" panose="020B0604020202020204" pitchFamily="34" charset="0"/>
              <a:buChar char="•"/>
            </a:pPr>
            <a:r>
              <a:rPr lang="en-GB" sz="2800" dirty="0">
                <a:solidFill>
                  <a:prstClr val="black"/>
                </a:solidFill>
                <a:latin typeface="Calibri" panose="020F0502020204030204"/>
              </a:rPr>
              <a:t>Mobile phones *silent*… but #CR2EE #</a:t>
            </a:r>
            <a:r>
              <a:rPr lang="en-GB" sz="2800" dirty="0" err="1">
                <a:solidFill>
                  <a:prstClr val="black"/>
                </a:solidFill>
                <a:latin typeface="Calibri" panose="020F0502020204030204"/>
              </a:rPr>
              <a:t>StirExtreme</a:t>
            </a:r>
            <a:endParaRPr lang="en-GB" sz="2800" dirty="0">
              <a:solidFill>
                <a:prstClr val="black"/>
              </a:solidFill>
              <a:latin typeface="Calibri" panose="020F0502020204030204"/>
            </a:endParaRPr>
          </a:p>
        </p:txBody>
      </p:sp>
      <p:sp>
        <p:nvSpPr>
          <p:cNvPr id="3" name="TextBox 2"/>
          <p:cNvSpPr txBox="1"/>
          <p:nvPr/>
        </p:nvSpPr>
        <p:spPr>
          <a:xfrm>
            <a:off x="3467892" y="5538503"/>
            <a:ext cx="2379626" cy="523220"/>
          </a:xfrm>
          <a:prstGeom prst="rect">
            <a:avLst/>
          </a:prstGeom>
          <a:noFill/>
        </p:spPr>
        <p:txBody>
          <a:bodyPr wrap="none" rtlCol="0">
            <a:spAutoFit/>
          </a:bodyPr>
          <a:lstStyle/>
          <a:p>
            <a:pPr defTabSz="685800"/>
            <a:r>
              <a:rPr lang="en-GB" sz="2800" b="1" dirty="0">
                <a:solidFill>
                  <a:prstClr val="black"/>
                </a:solidFill>
                <a:latin typeface="Calibri" panose="020F0502020204030204"/>
                <a:sym typeface="Wingdings" panose="05000000000000000000" pitchFamily="2" charset="2"/>
              </a:rPr>
              <a:t> </a:t>
            </a:r>
            <a:r>
              <a:rPr lang="en-GB" sz="2800" b="1" dirty="0">
                <a:solidFill>
                  <a:prstClr val="black"/>
                </a:solidFill>
                <a:latin typeface="Calibri" panose="020F0502020204030204"/>
              </a:rPr>
              <a:t>Ideas Board</a:t>
            </a:r>
          </a:p>
        </p:txBody>
      </p:sp>
    </p:spTree>
    <p:extLst>
      <p:ext uri="{BB962C8B-B14F-4D97-AF65-F5344CB8AC3E}">
        <p14:creationId xmlns:p14="http://schemas.microsoft.com/office/powerpoint/2010/main" val="41659394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488555"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chemeClr val="accent6"/>
                </a:solidFill>
                <a:latin typeface="Calibri" panose="020F0502020204030204"/>
              </a:rPr>
              <a:t>Social Ties and Wider Connections</a:t>
            </a:r>
            <a:endParaRPr lang="en-GB" sz="2800" dirty="0">
              <a:solidFill>
                <a:schemeClr val="accent6"/>
              </a:solidFill>
              <a:latin typeface="Calibri" panose="020F0502020204030204"/>
            </a:endParaRPr>
          </a:p>
        </p:txBody>
      </p:sp>
      <p:sp>
        <p:nvSpPr>
          <p:cNvPr id="4" name="Rectangle 3"/>
          <p:cNvSpPr/>
          <p:nvPr/>
        </p:nvSpPr>
        <p:spPr>
          <a:xfrm>
            <a:off x="195776" y="1733760"/>
            <a:ext cx="7994635" cy="4606454"/>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Reflecting social movements at a local level</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Learning about roots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Technological and non-technological experiences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Connected, but also in tension</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Focus on internal or external social ties by themselves are not e.g. Chicago – internal ties but no ties to external structures (micro, miso, macro)</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Forming social ties based on social capital, interests, cultures, locality (home, school/education, employment), sport, family, friends, use of space (community gardens, foodbanks, other shared experiences), language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Key people/relationships with communities – informal e.g. gossip, pub chat vs. formal e.g. local authorities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Scotland has lots of crossover with international experiences</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Intergenerationality – fewer elders – role has been lost</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09644" y="1180403"/>
            <a:ext cx="3411062"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 </a:t>
            </a:r>
          </a:p>
        </p:txBody>
      </p:sp>
    </p:spTree>
    <p:extLst>
      <p:ext uri="{BB962C8B-B14F-4D97-AF65-F5344CB8AC3E}">
        <p14:creationId xmlns:p14="http://schemas.microsoft.com/office/powerpoint/2010/main" val="4053657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488555"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chemeClr val="accent6"/>
                </a:solidFill>
                <a:latin typeface="Calibri" panose="020F0502020204030204"/>
              </a:rPr>
              <a:t>Social Ties and Wider Connections</a:t>
            </a:r>
            <a:endParaRPr lang="en-GB" sz="2800" dirty="0">
              <a:solidFill>
                <a:schemeClr val="accent6"/>
              </a:solidFill>
              <a:latin typeface="Calibri" panose="020F0502020204030204"/>
            </a:endParaRPr>
          </a:p>
        </p:txBody>
      </p:sp>
      <p:sp>
        <p:nvSpPr>
          <p:cNvPr id="4" name="Rectangle 3"/>
          <p:cNvSpPr/>
          <p:nvPr/>
        </p:nvSpPr>
        <p:spPr>
          <a:xfrm>
            <a:off x="195776" y="1830016"/>
            <a:ext cx="7994635" cy="5495543"/>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Tend to limit ourselves to human connections. What about disconnection from nature –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2"/>
              </a:rPr>
              <a:t>Cosmovision</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turns a locality into a community</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Which voices we are not hearing – who are “the community”?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We don’t always know what will work to facilitate increases social ties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Top down doesn’t always work, but people (government/policy-makers) want frameworks. But can we generalise?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Effects of extreme events on social ties – we have have assumptions that people bind together, but is there a difference between forced extreme evens (human-made) or natural events?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There is a disjuncture between health and social sectors, councils, academics and then communities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How to forge new types of community in post-industrial society?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Temporal longevity</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Co-produced research – understanding how different groups understand ‘community’  - is it a ‘middle-class’ term? </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1662" y="1276659"/>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Tree>
    <p:extLst>
      <p:ext uri="{BB962C8B-B14F-4D97-AF65-F5344CB8AC3E}">
        <p14:creationId xmlns:p14="http://schemas.microsoft.com/office/powerpoint/2010/main" val="42046512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488555" cy="523220"/>
          </a:xfrm>
          <a:prstGeom prst="rect">
            <a:avLst/>
          </a:prstGeom>
          <a:noFill/>
        </p:spPr>
        <p:txBody>
          <a:bodyPr wrap="square" rtlCol="0">
            <a:spAutoFit/>
          </a:bodyPr>
          <a:lstStyle/>
          <a:p>
            <a:pPr defTabSz="685800"/>
            <a:r>
              <a:rPr lang="en-GB" sz="2800" b="1" dirty="0">
                <a:solidFill>
                  <a:prstClr val="black"/>
                </a:solidFill>
              </a:rPr>
              <a:t>2(c): </a:t>
            </a:r>
            <a:r>
              <a:rPr lang="en-GB" sz="2800" b="1" dirty="0">
                <a:solidFill>
                  <a:schemeClr val="accent6"/>
                </a:solidFill>
              </a:rPr>
              <a:t>Social Ties and Wider Connections</a:t>
            </a:r>
            <a:endParaRPr lang="en-GB" sz="2800" dirty="0">
              <a:solidFill>
                <a:schemeClr val="accent6"/>
              </a:solidFill>
            </a:endParaRPr>
          </a:p>
        </p:txBody>
      </p:sp>
      <p:sp>
        <p:nvSpPr>
          <p:cNvPr id="4" name="Rectangle 3"/>
          <p:cNvSpPr/>
          <p:nvPr/>
        </p:nvSpPr>
        <p:spPr>
          <a:xfrm>
            <a:off x="195775" y="1082681"/>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5775" y="1555207"/>
            <a:ext cx="7994635" cy="202010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Research</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Our own experiences - the lived experience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Evaluation of research outputs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Anecdotes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Witnessing communities ‘not working’</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5775" y="3053150"/>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5775" y="3613684"/>
            <a:ext cx="8646160" cy="3516988"/>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Role of elders and ‘</a:t>
            </a:r>
            <a:r>
              <a:rPr lang="en-GB"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elderhood</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ensuring space and power and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connectivity</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Embedding environmental education in schools in a meaningful way – not tokenistic</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Opening space for voices</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Recognising language and communicating across different groups/spaces/genres/communities</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Recognising and valuing indigenous knowledge </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Co-creating/co-production – but need real co-production. </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Getting to know people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Identifying ways of creating collective consciousness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Openness to feel</a:t>
            </a:r>
          </a:p>
          <a:p>
            <a:pPr marL="538163" lvl="1" indent="-285750" defTabSz="685800">
              <a:lnSpc>
                <a:spcPct val="107000"/>
              </a:lnSpc>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38163" lvl="1" indent="-285750" defTabSz="685800">
              <a:lnSpc>
                <a:spcPct val="107000"/>
              </a:lnSpc>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239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488555"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chemeClr val="accent5"/>
                </a:solidFill>
                <a:latin typeface="Calibri" panose="020F0502020204030204"/>
              </a:rPr>
              <a:t>Experience and Shared Memory</a:t>
            </a:r>
            <a:endParaRPr lang="en-GB" sz="2800" dirty="0">
              <a:solidFill>
                <a:schemeClr val="accent5"/>
              </a:solidFill>
              <a:latin typeface="Calibri" panose="020F0502020204030204"/>
            </a:endParaRPr>
          </a:p>
        </p:txBody>
      </p:sp>
      <p:sp>
        <p:nvSpPr>
          <p:cNvPr id="5" name="Rectangle 4"/>
          <p:cNvSpPr/>
          <p:nvPr/>
        </p:nvSpPr>
        <p:spPr>
          <a:xfrm>
            <a:off x="409644" y="1180403"/>
            <a:ext cx="3411062"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 </a:t>
            </a:r>
          </a:p>
        </p:txBody>
      </p:sp>
      <p:sp>
        <p:nvSpPr>
          <p:cNvPr id="6" name="Rectangle 5"/>
          <p:cNvSpPr/>
          <p:nvPr/>
        </p:nvSpPr>
        <p:spPr>
          <a:xfrm>
            <a:off x="195775" y="1620065"/>
            <a:ext cx="7994635" cy="202010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Inclusive, shared identify of values and power</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Geography/attachment to place – long-term vs recent, forward focused (sustainable), inclusive recovery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Communal spaces and symbols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Not about community, but rather a local social movement</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1661" y="3640170"/>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
        <p:nvSpPr>
          <p:cNvPr id="8" name="Rectangle 7"/>
          <p:cNvSpPr/>
          <p:nvPr/>
        </p:nvSpPr>
        <p:spPr>
          <a:xfrm>
            <a:off x="195774" y="4193527"/>
            <a:ext cx="7994635" cy="202010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Urban versus rural resilience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Temporality of resilience – requires long-term research to assess ongoing sustainability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Event recurrence – what happens?</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Dynamics of establishing a shared narrative</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477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488555"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chemeClr val="accent5"/>
                </a:solidFill>
                <a:latin typeface="Calibri" panose="020F0502020204030204"/>
              </a:rPr>
              <a:t>Experience and Shared Memory</a:t>
            </a:r>
            <a:endParaRPr lang="en-GB" sz="2800" dirty="0">
              <a:solidFill>
                <a:schemeClr val="accent5"/>
              </a:solidFill>
              <a:latin typeface="Calibri" panose="020F0502020204030204"/>
            </a:endParaRPr>
          </a:p>
        </p:txBody>
      </p:sp>
      <p:sp>
        <p:nvSpPr>
          <p:cNvPr id="9" name="Rectangle 8"/>
          <p:cNvSpPr/>
          <p:nvPr/>
        </p:nvSpPr>
        <p:spPr>
          <a:xfrm>
            <a:off x="283718" y="1405069"/>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5773" y="1914693"/>
            <a:ext cx="7994635" cy="67191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Research</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Practice examples of recovery (positive and negative</a:t>
            </a:r>
            <a:r>
              <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83718" y="2922526"/>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95772" y="3455429"/>
            <a:ext cx="7994635" cy="178959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Intangible, qualitative measures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Clear future plan, creation and celebration if identify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Learn from failure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State-locality relationship – empower ‘scaffold’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Communicate – place(s) – learning process, knowledge co-production</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7179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653256"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chemeClr val="accent4"/>
                </a:solidFill>
                <a:latin typeface="Calibri" panose="020F0502020204030204"/>
              </a:rPr>
              <a:t>Leadership; Engagement; Shared Responsibility</a:t>
            </a:r>
            <a:endParaRPr lang="en-GB" sz="2800" dirty="0">
              <a:solidFill>
                <a:schemeClr val="accent4"/>
              </a:solidFill>
              <a:latin typeface="Calibri" panose="020F0502020204030204"/>
            </a:endParaRPr>
          </a:p>
        </p:txBody>
      </p:sp>
      <p:sp>
        <p:nvSpPr>
          <p:cNvPr id="5" name="Rectangle 4"/>
          <p:cNvSpPr/>
          <p:nvPr/>
        </p:nvSpPr>
        <p:spPr>
          <a:xfrm>
            <a:off x="470604" y="1202526"/>
            <a:ext cx="3411062"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 </a:t>
            </a:r>
          </a:p>
        </p:txBody>
      </p:sp>
      <p:sp>
        <p:nvSpPr>
          <p:cNvPr id="6" name="Rectangle 5"/>
          <p:cNvSpPr/>
          <p:nvPr/>
        </p:nvSpPr>
        <p:spPr>
          <a:xfrm>
            <a:off x="195775" y="1672210"/>
            <a:ext cx="7994635" cy="900503"/>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Frameworks – SCEL, CLD, land buys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Government policy and guidance</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70604" y="3020362"/>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
        <p:nvSpPr>
          <p:cNvPr id="8" name="Rectangle 7"/>
          <p:cNvSpPr/>
          <p:nvPr/>
        </p:nvSpPr>
        <p:spPr>
          <a:xfrm>
            <a:off x="195775" y="3529962"/>
            <a:ext cx="7994635" cy="1196866"/>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Leadership can be a contested term – how do we define leaders and leadership?</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Different definitions across specialism – so we all mean the same?</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179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653256"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chemeClr val="accent4"/>
                </a:solidFill>
                <a:latin typeface="Calibri" panose="020F0502020204030204"/>
              </a:rPr>
              <a:t>Leadership; Engagement; Shared Responsibility</a:t>
            </a:r>
            <a:endParaRPr lang="en-GB" sz="2800" dirty="0">
              <a:solidFill>
                <a:schemeClr val="accent4"/>
              </a:solidFill>
              <a:latin typeface="Calibri" panose="020F0502020204030204"/>
            </a:endParaRPr>
          </a:p>
        </p:txBody>
      </p:sp>
      <p:sp>
        <p:nvSpPr>
          <p:cNvPr id="9" name="Rectangle 8"/>
          <p:cNvSpPr/>
          <p:nvPr/>
        </p:nvSpPr>
        <p:spPr>
          <a:xfrm>
            <a:off x="525086" y="1390383"/>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5776" y="1923286"/>
            <a:ext cx="7994635" cy="491788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Action plans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Emergency plans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Minutes from meetings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HGIOS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HGITSO</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Other inspection documents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VSRP minutes held at Government level</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Community Empowerment Act</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 Trusts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Communities using Right To Buy legislation</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Asset transfers of building and lands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Tensions – geographic community v community of interest</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Leadership in strategy documents and professional standards (HGIOTSO, HGIOS4, CLD standards</a:t>
            </a:r>
            <a:r>
              <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54113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751579"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a:solidFill>
                  <a:schemeClr val="accent4"/>
                </a:solidFill>
              </a:rPr>
              <a:t>Leadership; Engagement; Shared Responsibility</a:t>
            </a:r>
            <a:endParaRPr lang="en-GB" sz="2800" dirty="0">
              <a:solidFill>
                <a:schemeClr val="accent4"/>
              </a:solidFill>
            </a:endParaRPr>
          </a:p>
        </p:txBody>
      </p:sp>
      <p:sp>
        <p:nvSpPr>
          <p:cNvPr id="6" name="Rectangle 5"/>
          <p:cNvSpPr/>
          <p:nvPr/>
        </p:nvSpPr>
        <p:spPr>
          <a:xfrm>
            <a:off x="388814" y="1180403"/>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5776" y="1713306"/>
            <a:ext cx="7994635" cy="4456861"/>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Resources are provided e.g. flooding, snow, first aid kits, first aid training and resource mapping</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Lists with info on vulnerable people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Insurance cover – public liability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Landlines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Training on different scenarios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Links with schools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Clear communication links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Uniformed Organisations (Scouts, Brownies, Girls/Boys Brigades etc.)</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Social media used to communicate key messages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Recognising and promoting leadership at all levels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Promoting collaboration and community-led response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Local employment to address local issues i.e. social care</a:t>
            </a:r>
          </a:p>
          <a:p>
            <a:pPr marL="538163" lvl="1" indent="-285750" defTabSz="68580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Visual cues to alert people to each other for support</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9508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427114" cy="954107"/>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err="1" smtClean="0">
                <a:solidFill>
                  <a:srgbClr val="FF0000"/>
                </a:solidFill>
                <a:latin typeface="Calibri" panose="020F0502020204030204"/>
              </a:rPr>
              <a:t>Mindset</a:t>
            </a:r>
            <a:r>
              <a:rPr lang="en-GB" sz="2800" b="1" dirty="0" smtClean="0">
                <a:solidFill>
                  <a:srgbClr val="FF0000"/>
                </a:solidFill>
                <a:latin typeface="Calibri" panose="020F0502020204030204"/>
              </a:rPr>
              <a:t>; Collective Thinking; Openness to adapt; Cultural Change</a:t>
            </a:r>
            <a:endParaRPr lang="en-GB" sz="2800" dirty="0">
              <a:solidFill>
                <a:srgbClr val="FF0000"/>
              </a:solidFill>
              <a:latin typeface="Calibri" panose="020F0502020204030204"/>
            </a:endParaRPr>
          </a:p>
        </p:txBody>
      </p:sp>
      <p:sp>
        <p:nvSpPr>
          <p:cNvPr id="5" name="Rectangle 4"/>
          <p:cNvSpPr/>
          <p:nvPr/>
        </p:nvSpPr>
        <p:spPr>
          <a:xfrm>
            <a:off x="369004" y="1475043"/>
            <a:ext cx="3492816"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know?  </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5776" y="1958073"/>
            <a:ext cx="7994635" cy="538289"/>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69004" y="3802893"/>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
        <p:nvSpPr>
          <p:cNvPr id="8" name="Rectangle 7"/>
          <p:cNvSpPr/>
          <p:nvPr/>
        </p:nvSpPr>
        <p:spPr>
          <a:xfrm>
            <a:off x="195776" y="1993987"/>
            <a:ext cx="7994635" cy="187051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Encourages - Openness to using technology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Encourages – Being listened to / opportunity to speak</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Better systems are required to support behaviour change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Negative consequences of the speed or lack of cultural change to openness to adapt</a:t>
            </a:r>
          </a:p>
          <a:p>
            <a:pPr marL="538163" lvl="1" indent="-285750" defTabSz="68580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Collective thinking by a powerful force not for good </a:t>
            </a:r>
            <a:r>
              <a:rPr lang="en-GB" dirty="0" err="1" smtClean="0">
                <a:latin typeface="Calibri" panose="020F0502020204030204" pitchFamily="34" charset="0"/>
                <a:ea typeface="Calibri" panose="020F0502020204030204" pitchFamily="34" charset="0"/>
                <a:cs typeface="Times New Roman" panose="02020603050405020304" pitchFamily="18" charset="0"/>
              </a:rPr>
              <a:t>eg</a:t>
            </a:r>
            <a:r>
              <a:rPr lang="en-GB" dirty="0" smtClean="0">
                <a:latin typeface="Calibri" panose="020F0502020204030204" pitchFamily="34" charset="0"/>
                <a:ea typeface="Calibri" panose="020F0502020204030204" pitchFamily="34" charset="0"/>
                <a:cs typeface="Times New Roman" panose="02020603050405020304" pitchFamily="18" charset="0"/>
              </a:rPr>
              <a:t> cult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95776" y="4179318"/>
            <a:ext cx="7994635" cy="267868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New technologies and automation – how does this encourage a lack of resilience? i.e. loneliness and minimise our ability to respond</a:t>
            </a:r>
          </a:p>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Don’t know what the catalysts are for such </a:t>
            </a:r>
            <a:r>
              <a:rPr lang="en-GB"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mindsets</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/collective thinking</a:t>
            </a:r>
          </a:p>
          <a:p>
            <a:pPr marL="538163" lvl="1" indent="-285750" defTabSz="68580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Fear of controlled </a:t>
            </a:r>
            <a:r>
              <a:rPr lang="en-GB" dirty="0" smtClean="0">
                <a:latin typeface="Calibri" panose="020F0502020204030204" pitchFamily="34" charset="0"/>
                <a:ea typeface="Calibri" panose="020F0502020204030204" pitchFamily="34" charset="0"/>
                <a:cs typeface="Times New Roman" panose="02020603050405020304" pitchFamily="18" charset="0"/>
              </a:rPr>
              <a:t>speech </a:t>
            </a:r>
            <a:r>
              <a:rPr lang="en-GB" dirty="0">
                <a:latin typeface="Calibri" panose="020F0502020204030204" pitchFamily="34" charset="0"/>
                <a:ea typeface="Calibri" panose="020F0502020204030204" pitchFamily="34" charset="0"/>
                <a:cs typeface="Times New Roman" panose="02020603050405020304" pitchFamily="18" charset="0"/>
              </a:rPr>
              <a:t>e.g. effect of snowflake society and being able to build resilience through open debate</a:t>
            </a:r>
          </a:p>
          <a:p>
            <a:pPr marL="538163" lvl="1" indent="-285750" defTabSz="68580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Don’t know </a:t>
            </a:r>
            <a:r>
              <a:rPr lang="en-GB" dirty="0" smtClean="0">
                <a:latin typeface="Calibri" panose="020F0502020204030204" pitchFamily="34" charset="0"/>
                <a:ea typeface="Calibri" panose="020F0502020204030204" pitchFamily="34" charset="0"/>
                <a:cs typeface="Times New Roman" panose="02020603050405020304" pitchFamily="18" charset="0"/>
              </a:rPr>
              <a:t>what resources/support is required helps collective thinking </a:t>
            </a:r>
            <a:r>
              <a:rPr lang="en-GB" dirty="0">
                <a:latin typeface="Calibri" panose="020F0502020204030204" pitchFamily="34" charset="0"/>
                <a:ea typeface="Calibri" panose="020F0502020204030204" pitchFamily="34" charset="0"/>
                <a:cs typeface="Times New Roman" panose="02020603050405020304" pitchFamily="18" charset="0"/>
              </a:rPr>
              <a:t>etc.</a:t>
            </a:r>
          </a:p>
          <a:p>
            <a:pPr marL="538163" lvl="1" indent="-285750" defTabSz="68580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Reliance on Global economy </a:t>
            </a:r>
            <a:r>
              <a:rPr lang="en-GB" dirty="0">
                <a:latin typeface="Calibri" panose="020F0502020204030204" pitchFamily="34" charset="0"/>
                <a:ea typeface="Calibri" panose="020F0502020204030204" pitchFamily="34" charset="0"/>
                <a:cs typeface="Times New Roman" panose="02020603050405020304" pitchFamily="18" charset="0"/>
              </a:rPr>
              <a:t>– good or bad? Effect of convenience</a:t>
            </a:r>
          </a:p>
          <a:p>
            <a:pPr marL="538163" lvl="1" indent="-285750" defTabSz="68580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Who is doing what? And what is working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371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751579" cy="954107"/>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err="1">
                <a:solidFill>
                  <a:srgbClr val="FF0000"/>
                </a:solidFill>
              </a:rPr>
              <a:t>Mindset</a:t>
            </a:r>
            <a:r>
              <a:rPr lang="en-GB" sz="2800" b="1" dirty="0">
                <a:solidFill>
                  <a:srgbClr val="FF0000"/>
                </a:solidFill>
              </a:rPr>
              <a:t>; Collective Thinking; Openness to adapt; Cultural Change</a:t>
            </a:r>
            <a:endParaRPr lang="en-GB" sz="2800" dirty="0">
              <a:solidFill>
                <a:srgbClr val="FF0000"/>
              </a:solidFill>
            </a:endParaRPr>
          </a:p>
        </p:txBody>
      </p:sp>
      <p:sp>
        <p:nvSpPr>
          <p:cNvPr id="4" name="Rectangle 3"/>
          <p:cNvSpPr/>
          <p:nvPr/>
        </p:nvSpPr>
        <p:spPr>
          <a:xfrm>
            <a:off x="195776" y="1611290"/>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5776" y="2059727"/>
            <a:ext cx="7994635" cy="179305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Changing behaviours e.g. </a:t>
            </a:r>
            <a:r>
              <a:rPr lang="en-GB"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mooncup</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 Eco-Friendly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Tampon &amp; Pad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Alternative</a:t>
            </a:r>
          </a:p>
          <a:p>
            <a:pPr marL="538163" lvl="1" indent="-285750" defTabSz="68580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Community gardens e.g. </a:t>
            </a:r>
            <a:r>
              <a:rPr lang="en-GB" dirty="0" err="1" smtClean="0">
                <a:latin typeface="Calibri" panose="020F0502020204030204" pitchFamily="34" charset="0"/>
                <a:ea typeface="Calibri" panose="020F0502020204030204" pitchFamily="34" charset="0"/>
                <a:cs typeface="Times New Roman" panose="02020603050405020304" pitchFamily="18" charset="0"/>
              </a:rPr>
              <a:t>Gorgie</a:t>
            </a:r>
            <a:r>
              <a:rPr lang="en-GB" dirty="0" smtClean="0">
                <a:latin typeface="Calibri" panose="020F0502020204030204" pitchFamily="34" charset="0"/>
                <a:ea typeface="Calibri" panose="020F0502020204030204" pitchFamily="34" charset="0"/>
                <a:cs typeface="Times New Roman" panose="02020603050405020304" pitchFamily="18" charset="0"/>
              </a:rPr>
              <a:t> Road </a:t>
            </a:r>
            <a:r>
              <a:rPr lang="en-GB" dirty="0" err="1" smtClean="0">
                <a:latin typeface="Calibri" panose="020F0502020204030204" pitchFamily="34" charset="0"/>
                <a:ea typeface="Calibri" panose="020F0502020204030204" pitchFamily="34" charset="0"/>
                <a:cs typeface="Times New Roman" panose="02020603050405020304" pitchFamily="18" charset="0"/>
              </a:rPr>
              <a:t>backgreen</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Edinburgh Adapt, Transition Towns and Climate Ready Clyde</a:t>
            </a: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5p bag charge, reusable cup incentive (reduced price)</a:t>
            </a: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GB"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MeToo</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 social movement that empowers change and voices</a:t>
            </a: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Responses of youth movement to America’s gun legislation</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5776" y="3724380"/>
            <a:ext cx="7994635" cy="553357"/>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5776" y="4244127"/>
            <a:ext cx="7994635" cy="2382319"/>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Incentives</a:t>
            </a:r>
          </a:p>
          <a:p>
            <a:pPr marL="538163" lvl="1" indent="-285750" defTabSz="685800">
              <a:lnSpc>
                <a:spcPct val="107000"/>
              </a:lnSpc>
              <a:buFont typeface="Arial" panose="020B0604020202020204" pitchFamily="34" charset="0"/>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Communication to create a </a:t>
            </a:r>
            <a:r>
              <a:rPr lang="en-GB" dirty="0" err="1" smtClean="0">
                <a:latin typeface="Calibri" panose="020F0502020204030204" pitchFamily="34" charset="0"/>
                <a:ea typeface="Calibri" panose="020F0502020204030204" pitchFamily="34" charset="0"/>
                <a:cs typeface="Times New Roman" panose="02020603050405020304" pitchFamily="18" charset="0"/>
              </a:rPr>
              <a:t>mindset</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err="1" smtClean="0">
                <a:latin typeface="Calibri" panose="020F0502020204030204" pitchFamily="34" charset="0"/>
                <a:ea typeface="Calibri" panose="020F0502020204030204" pitchFamily="34" charset="0"/>
                <a:cs typeface="Times New Roman" panose="02020603050405020304" pitchFamily="18" charset="0"/>
              </a:rPr>
              <a:t>eg</a:t>
            </a:r>
            <a:r>
              <a:rPr lang="en-GB" dirty="0" smtClean="0">
                <a:latin typeface="Calibri" panose="020F0502020204030204" pitchFamily="34" charset="0"/>
                <a:ea typeface="Calibri" panose="020F0502020204030204" pitchFamily="34" charset="0"/>
                <a:cs typeface="Times New Roman" panose="02020603050405020304" pitchFamily="18" charset="0"/>
              </a:rPr>
              <a:t>. Good practice recycling flow chart</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Taking away reliance on systems e.g. if council don’t cut the grass, will the community respond?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Plastics Movement inspired by Blue Planet – fashions and societal trends </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Platforms for communication e.g. Borders messaging service – neighbourhood alert system</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mean by extreme events?</a:t>
            </a:r>
            <a:endParaRPr lang="en-GB" dirty="0"/>
          </a:p>
        </p:txBody>
      </p:sp>
      <p:sp>
        <p:nvSpPr>
          <p:cNvPr id="3" name="Content Placeholder 2"/>
          <p:cNvSpPr>
            <a:spLocks noGrp="1"/>
          </p:cNvSpPr>
          <p:nvPr>
            <p:ph idx="1"/>
          </p:nvPr>
        </p:nvSpPr>
        <p:spPr>
          <a:xfrm>
            <a:off x="432000" y="1267097"/>
            <a:ext cx="8280000" cy="4700309"/>
          </a:xfrm>
        </p:spPr>
        <p:txBody>
          <a:bodyPr/>
          <a:lstStyle/>
          <a:p>
            <a:pPr marL="342900" indent="-342900">
              <a:buFont typeface="Arial" panose="020B0604020202020204" pitchFamily="34" charset="0"/>
              <a:buChar char="•"/>
            </a:pPr>
            <a:r>
              <a:rPr lang="en-GB" dirty="0" smtClean="0"/>
              <a:t>Sudden, extreme changes that groups of people experience at any one time</a:t>
            </a:r>
          </a:p>
          <a:p>
            <a:pPr marL="342900" indent="-342900">
              <a:buFont typeface="Arial" panose="020B0604020202020204" pitchFamily="34" charset="0"/>
              <a:buChar char="•"/>
            </a:pPr>
            <a:r>
              <a:rPr lang="en-GB" dirty="0" smtClean="0"/>
              <a:t>Typical focus on weather </a:t>
            </a:r>
            <a:r>
              <a:rPr lang="en-GB" dirty="0"/>
              <a:t>or climatic events, and/or natural disasters such as storms, </a:t>
            </a:r>
            <a:r>
              <a:rPr lang="en-GB" dirty="0" smtClean="0"/>
              <a:t>droughts, floods etc. </a:t>
            </a:r>
          </a:p>
          <a:p>
            <a:pPr marL="342900" indent="-342900">
              <a:buFont typeface="Arial" panose="020B0604020202020204" pitchFamily="34" charset="0"/>
              <a:buChar char="•"/>
            </a:pPr>
            <a:r>
              <a:rPr lang="en-GB" dirty="0" smtClean="0"/>
              <a:t>Typically thought of as negative</a:t>
            </a:r>
          </a:p>
          <a:p>
            <a:pPr marL="342900" indent="-342900">
              <a:buFont typeface="Arial" panose="020B0604020202020204" pitchFamily="34" charset="0"/>
              <a:buChar char="•"/>
            </a:pPr>
            <a:r>
              <a:rPr lang="en-GB" dirty="0" smtClean="0"/>
              <a:t>Extreme </a:t>
            </a:r>
            <a:r>
              <a:rPr lang="en-GB" dirty="0"/>
              <a:t>Events in Science and Society Research </a:t>
            </a:r>
            <a:r>
              <a:rPr lang="en-GB" dirty="0" smtClean="0"/>
              <a:t>Programme is interested in a more open definition.</a:t>
            </a:r>
          </a:p>
          <a:p>
            <a:pPr marL="342900" indent="-342900">
              <a:buFont typeface="Arial" panose="020B0604020202020204" pitchFamily="34" charset="0"/>
              <a:buChar char="•"/>
            </a:pPr>
            <a:r>
              <a:rPr lang="en-GB" dirty="0" smtClean="0"/>
              <a:t>Maybe these extreme events can also include </a:t>
            </a:r>
            <a:r>
              <a:rPr lang="en-GB" dirty="0"/>
              <a:t>disease outbreaks, social </a:t>
            </a:r>
            <a:r>
              <a:rPr lang="en-GB" dirty="0" smtClean="0"/>
              <a:t>uprising </a:t>
            </a:r>
            <a:r>
              <a:rPr lang="en-GB" dirty="0"/>
              <a:t>or events leading to a serious economic </a:t>
            </a:r>
            <a:r>
              <a:rPr lang="en-GB" dirty="0" smtClean="0"/>
              <a:t>downturn</a:t>
            </a:r>
            <a:endParaRPr lang="en-GB" dirty="0"/>
          </a:p>
          <a:p>
            <a:pPr marL="342900" indent="-342900">
              <a:buFont typeface="Arial" panose="020B0604020202020204" pitchFamily="34" charset="0"/>
              <a:buChar char="•"/>
            </a:pPr>
            <a:r>
              <a:rPr lang="en-GB" dirty="0" smtClean="0"/>
              <a:t>Aim is to unite </a:t>
            </a:r>
            <a:r>
              <a:rPr lang="en-GB" dirty="0"/>
              <a:t>around the concept of working with change rather than against </a:t>
            </a:r>
            <a:r>
              <a:rPr lang="en-GB" dirty="0" smtClean="0"/>
              <a:t>it – how do we adapt and respond?</a:t>
            </a:r>
            <a:endParaRPr lang="en-GB" dirty="0"/>
          </a:p>
          <a:p>
            <a:endParaRPr lang="en-GB" dirty="0"/>
          </a:p>
        </p:txBody>
      </p:sp>
    </p:spTree>
    <p:extLst>
      <p:ext uri="{BB962C8B-B14F-4D97-AF65-F5344CB8AC3E}">
        <p14:creationId xmlns:p14="http://schemas.microsoft.com/office/powerpoint/2010/main" val="2705928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797850"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a:t>
            </a:r>
            <a:r>
              <a:rPr lang="en-GB" sz="2800" b="1" dirty="0" smtClean="0">
                <a:solidFill>
                  <a:srgbClr val="7030A0"/>
                </a:solidFill>
                <a:latin typeface="Calibri" panose="020F0502020204030204"/>
              </a:rPr>
              <a:t> Integration, Inclusivity, Equity, Diversity</a:t>
            </a:r>
            <a:endParaRPr lang="en-GB" sz="2800" dirty="0">
              <a:solidFill>
                <a:srgbClr val="7030A0"/>
              </a:solidFill>
              <a:latin typeface="Calibri" panose="020F0502020204030204"/>
            </a:endParaRPr>
          </a:p>
        </p:txBody>
      </p:sp>
      <p:sp>
        <p:nvSpPr>
          <p:cNvPr id="5" name="Rectangle 4"/>
          <p:cNvSpPr/>
          <p:nvPr/>
        </p:nvSpPr>
        <p:spPr>
          <a:xfrm>
            <a:off x="409644" y="1180403"/>
            <a:ext cx="3411062"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 </a:t>
            </a:r>
          </a:p>
        </p:txBody>
      </p:sp>
      <p:sp>
        <p:nvSpPr>
          <p:cNvPr id="6" name="Rectangle 5"/>
          <p:cNvSpPr/>
          <p:nvPr/>
        </p:nvSpPr>
        <p:spPr>
          <a:xfrm>
            <a:off x="195776" y="1664670"/>
            <a:ext cx="7994635" cy="1415772"/>
          </a:xfrm>
          <a:prstGeom prst="rect">
            <a:avLst/>
          </a:prstGeom>
        </p:spPr>
        <p:txBody>
          <a:bodyPr wrap="square">
            <a:spAutoFit/>
          </a:bodyPr>
          <a:lstStyle/>
          <a:p>
            <a:pPr marL="571500" indent="-285750" defTabSz="685800">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Definition of community – before very clear and related to site</a:t>
            </a: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Reduction of diversity within communities</a:t>
            </a: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Loss/Gain of inclusivity and equity</a:t>
            </a:r>
          </a:p>
          <a:p>
            <a:pPr marL="571500" indent="-285750" defTabSz="685800">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Loss of natural diversity and cultural heritage</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09644" y="3570314"/>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
        <p:nvSpPr>
          <p:cNvPr id="8" name="Rectangle 7"/>
          <p:cNvSpPr/>
          <p:nvPr/>
        </p:nvSpPr>
        <p:spPr>
          <a:xfrm>
            <a:off x="195775" y="4123671"/>
            <a:ext cx="7994635" cy="178959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Community definition now changing. What community means is different for different generations.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Fragmentation by class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New social movements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Virtual communities</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3927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751579" cy="1384995"/>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a:solidFill>
                  <a:srgbClr val="7030A0"/>
                </a:solidFill>
              </a:rPr>
              <a:t> Integration, Inclusivity, Equity, </a:t>
            </a:r>
            <a:r>
              <a:rPr lang="en-GB" sz="2800" b="1" dirty="0" smtClean="0">
                <a:solidFill>
                  <a:srgbClr val="7030A0"/>
                </a:solidFill>
              </a:rPr>
              <a:t>Diversity (natural and cultural)</a:t>
            </a:r>
            <a:endParaRPr lang="en-GB" sz="2800" dirty="0">
              <a:solidFill>
                <a:srgbClr val="7030A0"/>
              </a:solidFill>
            </a:endParaRPr>
          </a:p>
          <a:p>
            <a:pPr defTabSz="685800"/>
            <a:endParaRPr lang="en-GB" sz="2800" dirty="0"/>
          </a:p>
        </p:txBody>
      </p:sp>
      <p:sp>
        <p:nvSpPr>
          <p:cNvPr id="4" name="Rectangle 3"/>
          <p:cNvSpPr/>
          <p:nvPr/>
        </p:nvSpPr>
        <p:spPr>
          <a:xfrm>
            <a:off x="195776" y="1504483"/>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5776" y="1923488"/>
            <a:ext cx="7994635" cy="1493229"/>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Tension between communities – local and global</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Tolerance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Value of difference and own identity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Low levels of biodiversity / ecosystem services</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5776" y="3812870"/>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5776" y="4264447"/>
            <a:ext cx="7994635" cy="178959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Having value for difference and own identify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Knowledge exchange and open access to technology</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Social movements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Proactive forms of participations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Proactive forms of driving change - integration</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4764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5" y="657183"/>
            <a:ext cx="8663089"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solidFill>
                  <a:srgbClr val="FF00FF"/>
                </a:solidFill>
                <a:latin typeface="Calibri" panose="020F0502020204030204"/>
              </a:rPr>
              <a:t>Communications; Social Support and Co-ordination</a:t>
            </a:r>
            <a:endParaRPr lang="en-GB" sz="2800" dirty="0">
              <a:solidFill>
                <a:srgbClr val="FF00FF"/>
              </a:solidFill>
              <a:latin typeface="Calibri" panose="020F0502020204030204"/>
            </a:endParaRPr>
          </a:p>
        </p:txBody>
      </p:sp>
      <p:sp>
        <p:nvSpPr>
          <p:cNvPr id="5" name="Rectangle 4"/>
          <p:cNvSpPr/>
          <p:nvPr/>
        </p:nvSpPr>
        <p:spPr>
          <a:xfrm>
            <a:off x="409644" y="1180403"/>
            <a:ext cx="3411062"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 </a:t>
            </a:r>
          </a:p>
        </p:txBody>
      </p:sp>
      <p:sp>
        <p:nvSpPr>
          <p:cNvPr id="6" name="Rectangle 5"/>
          <p:cNvSpPr/>
          <p:nvPr/>
        </p:nvSpPr>
        <p:spPr>
          <a:xfrm>
            <a:off x="195774" y="1703623"/>
            <a:ext cx="7994635" cy="3436069"/>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more information given, the more cooperation received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Community spontaneous support needs to be coordinated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Resilience partnership plans for local problems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Social media – some people don’t trust it. Must come from known source. Some people don’t use it.</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Two-way communications required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Physical and emotional support required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Database of resource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Require more “public information” films, apps, etc.</a:t>
            </a: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38163" lvl="1" indent="-285750" defTabSz="685800">
              <a:lnSpc>
                <a:spcPct val="107000"/>
              </a:lnSpc>
              <a:buFont typeface="Arial" panose="020B0604020202020204" pitchFamily="34" charset="0"/>
              <a:buChar char="•"/>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1659" y="4863013"/>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
        <p:nvSpPr>
          <p:cNvPr id="8" name="Rectangle 7"/>
          <p:cNvSpPr/>
          <p:nvPr/>
        </p:nvSpPr>
        <p:spPr>
          <a:xfrm>
            <a:off x="195773" y="5476663"/>
            <a:ext cx="7994635" cy="172374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best media?</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If communications fails, how do we communicate?</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How reliable are reports from the public? More calls = probably real</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How to involve more people?</a:t>
            </a:r>
          </a:p>
          <a:p>
            <a:pPr marL="252413" lvl="1" defTabSz="685800">
              <a:lnSpc>
                <a:spcPct val="107000"/>
              </a:lnSpc>
            </a:pPr>
            <a:endParaRPr lang="en-GB"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223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8751579"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a:solidFill>
                  <a:srgbClr val="FF00FF"/>
                </a:solidFill>
              </a:rPr>
              <a:t>Communications; Social Support and Co-ordination</a:t>
            </a:r>
            <a:endParaRPr lang="en-GB" sz="2800" dirty="0">
              <a:solidFill>
                <a:srgbClr val="FF00FF"/>
              </a:solidFill>
            </a:endParaRPr>
          </a:p>
        </p:txBody>
      </p:sp>
      <p:sp>
        <p:nvSpPr>
          <p:cNvPr id="4" name="Rectangle 3"/>
          <p:cNvSpPr/>
          <p:nvPr/>
        </p:nvSpPr>
        <p:spPr>
          <a:xfrm>
            <a:off x="195776" y="1323670"/>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5775" y="1838377"/>
            <a:ext cx="7994635" cy="1493229"/>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Resilience project involving the Third Sector</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Resource register</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Preparing Scotland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Resilience Direct</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5776" y="4077030"/>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5775" y="4609933"/>
            <a:ext cx="7994635" cy="1196866"/>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Training</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Exercising</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Lessons learnt</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0222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76" y="657183"/>
            <a:ext cx="7797850" cy="523220"/>
          </a:xfrm>
          <a:prstGeom prst="rect">
            <a:avLst/>
          </a:prstGeom>
          <a:noFill/>
        </p:spPr>
        <p:txBody>
          <a:bodyPr wrap="square" rtlCol="0">
            <a:spAutoFit/>
          </a:bodyPr>
          <a:lstStyle/>
          <a:p>
            <a:pPr defTabSz="685800"/>
            <a:r>
              <a:rPr lang="en-GB" sz="2800" b="1" dirty="0" smtClean="0">
                <a:solidFill>
                  <a:prstClr val="black"/>
                </a:solidFill>
                <a:latin typeface="Calibri" panose="020F0502020204030204"/>
              </a:rPr>
              <a:t>2(c): </a:t>
            </a:r>
            <a:r>
              <a:rPr lang="en-GB" sz="2800" b="1" dirty="0" smtClean="0">
                <a:latin typeface="Calibri" panose="020F0502020204030204"/>
              </a:rPr>
              <a:t>Training and Exercise; Identifying Local Needs</a:t>
            </a:r>
            <a:endParaRPr lang="en-GB" sz="2800" dirty="0">
              <a:latin typeface="Calibri" panose="020F0502020204030204"/>
            </a:endParaRPr>
          </a:p>
        </p:txBody>
      </p:sp>
      <p:sp>
        <p:nvSpPr>
          <p:cNvPr id="5" name="Rectangle 4"/>
          <p:cNvSpPr/>
          <p:nvPr/>
        </p:nvSpPr>
        <p:spPr>
          <a:xfrm>
            <a:off x="409644" y="1180403"/>
            <a:ext cx="3411062"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we know? </a:t>
            </a:r>
          </a:p>
        </p:txBody>
      </p:sp>
      <p:sp>
        <p:nvSpPr>
          <p:cNvPr id="6" name="Rectangle 5"/>
          <p:cNvSpPr/>
          <p:nvPr/>
        </p:nvSpPr>
        <p:spPr>
          <a:xfrm>
            <a:off x="195776" y="1690254"/>
            <a:ext cx="7994635" cy="375552"/>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Dependency on “The Centre” – knowledge and experience held centrally</a:t>
            </a:r>
          </a:p>
        </p:txBody>
      </p:sp>
      <p:sp>
        <p:nvSpPr>
          <p:cNvPr id="7" name="Rectangle 6"/>
          <p:cNvSpPr/>
          <p:nvPr/>
        </p:nvSpPr>
        <p:spPr>
          <a:xfrm>
            <a:off x="409644" y="2154896"/>
            <a:ext cx="3821431" cy="553357"/>
          </a:xfrm>
          <a:prstGeom prst="rect">
            <a:avLst/>
          </a:prstGeom>
        </p:spPr>
        <p:txBody>
          <a:bodyPr wrap="none">
            <a:spAutoFit/>
          </a:bodyPr>
          <a:lstStyle/>
          <a:p>
            <a:pPr marL="257175" indent="-257175" defTabSz="685800">
              <a:lnSpc>
                <a:spcPct val="107000"/>
              </a:lnSpc>
              <a:buFont typeface="Calibri" panose="020F0502020204030204" pitchFamily="34" charset="0"/>
              <a:buChar char="-"/>
            </a:pP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don’t </a:t>
            </a:r>
            <a:r>
              <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 know? </a:t>
            </a:r>
          </a:p>
        </p:txBody>
      </p:sp>
      <p:sp>
        <p:nvSpPr>
          <p:cNvPr id="8" name="Rectangle 7"/>
          <p:cNvSpPr/>
          <p:nvPr/>
        </p:nvSpPr>
        <p:spPr>
          <a:xfrm>
            <a:off x="437466" y="2620672"/>
            <a:ext cx="7994635" cy="604140"/>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Who has local knowledge and ownership of risks?</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09644" y="3097418"/>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the evidence?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37466" y="3493789"/>
            <a:ext cx="7994635" cy="1131015"/>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Need to use historical </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events</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Knowledge of strengths and weaknesses</a:t>
            </a:r>
          </a:p>
          <a:p>
            <a:pPr marL="538163" lvl="1" indent="-285750" defTabSz="685800">
              <a:lnSpc>
                <a:spcPct val="107000"/>
              </a:lnSpc>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37466" y="4358353"/>
            <a:ext cx="7994635" cy="532903"/>
          </a:xfrm>
          <a:prstGeom prst="rect">
            <a:avLst/>
          </a:prstGeom>
        </p:spPr>
        <p:txBody>
          <a:bodyPr wrap="square">
            <a:spAutoFit/>
          </a:bodyPr>
          <a:lstStyle/>
          <a:p>
            <a:pPr marL="257175" indent="-257175" defTabSz="685800">
              <a:lnSpc>
                <a:spcPct val="107000"/>
              </a:lnSpc>
              <a:buFont typeface="Calibri" panose="020F0502020204030204" pitchFamily="34" charset="0"/>
              <a:buChar char="-"/>
            </a:pPr>
            <a:r>
              <a:rPr lang="en-GB" sz="2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is best practice?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37466" y="4850810"/>
            <a:ext cx="7994635" cy="1196866"/>
          </a:xfrm>
          <a:prstGeom prst="rect">
            <a:avLst/>
          </a:prstGeom>
        </p:spPr>
        <p:txBody>
          <a:bodyPr wrap="square">
            <a:spAutoFit/>
          </a:bodyPr>
          <a:lstStyle/>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Local plan to deal with threats  - but who owns it and tests it is important</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Need common approach to ensure standard approach (bench-marked)</a:t>
            </a:r>
          </a:p>
          <a:p>
            <a:pPr marL="538163" lvl="1" indent="-285750" defTabSz="685800">
              <a:lnSpc>
                <a:spcPct val="107000"/>
              </a:lnSpc>
              <a:buFont typeface="Arial" panose="020B0604020202020204" pitchFamily="34" charset="0"/>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Limited resources locally – may need to pool for large events</a:t>
            </a:r>
          </a:p>
          <a:p>
            <a:pPr marL="571500" indent="-285750" defTabSz="685800">
              <a:buFont typeface="Arial" panose="020B0604020202020204" pitchFamily="34" charset="0"/>
              <a:buChar char="•"/>
            </a:pP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418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656" y="570204"/>
            <a:ext cx="7828190" cy="954107"/>
          </a:xfrm>
          <a:prstGeom prst="rect">
            <a:avLst/>
          </a:prstGeom>
          <a:noFill/>
        </p:spPr>
        <p:txBody>
          <a:bodyPr wrap="square" rtlCol="0">
            <a:spAutoFit/>
          </a:bodyPr>
          <a:lstStyle/>
          <a:p>
            <a:pPr defTabSz="685800"/>
            <a:r>
              <a:rPr lang="en-GB" sz="2800" b="1" dirty="0">
                <a:solidFill>
                  <a:prstClr val="black"/>
                </a:solidFill>
                <a:latin typeface="Calibri" panose="020F0502020204030204"/>
              </a:rPr>
              <a:t>Session 3: </a:t>
            </a:r>
            <a:r>
              <a:rPr lang="en-GB" sz="2800" dirty="0">
                <a:solidFill>
                  <a:prstClr val="black"/>
                </a:solidFill>
                <a:latin typeface="Calibri" panose="020F0502020204030204"/>
              </a:rPr>
              <a:t>What do we need to do to build on / share the evidence?</a:t>
            </a:r>
          </a:p>
        </p:txBody>
      </p:sp>
      <p:sp>
        <p:nvSpPr>
          <p:cNvPr id="2" name="Rectangle 1"/>
          <p:cNvSpPr/>
          <p:nvPr/>
        </p:nvSpPr>
        <p:spPr>
          <a:xfrm>
            <a:off x="861897" y="1782743"/>
            <a:ext cx="7524206" cy="4381969"/>
          </a:xfrm>
          <a:prstGeom prst="rect">
            <a:avLst/>
          </a:prstGeom>
        </p:spPr>
        <p:txBody>
          <a:bodyPr wrap="square">
            <a:spAutoFit/>
          </a:bodyPr>
          <a:lstStyle/>
          <a:p>
            <a:pPr marL="514350" indent="-514350" defTabSz="685800">
              <a:lnSpc>
                <a:spcPct val="107000"/>
              </a:lnSpc>
              <a:buFont typeface="+mj-lt"/>
              <a:buAutoNum type="arabicPeriod"/>
            </a:pPr>
            <a:r>
              <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are the knowledge / evidence gaps?</a:t>
            </a:r>
          </a:p>
          <a:p>
            <a:pPr marL="514350" indent="-514350" defTabSz="685800">
              <a:lnSpc>
                <a:spcPct val="107000"/>
              </a:lnSpc>
              <a:buFont typeface="+mj-lt"/>
              <a:buAutoNum type="arabicPeriod"/>
            </a:pPr>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defTabSz="685800">
              <a:lnSpc>
                <a:spcPct val="107000"/>
              </a:lnSpc>
              <a:spcAft>
                <a:spcPts val="600"/>
              </a:spcAft>
              <a:buFont typeface="+mj-lt"/>
              <a:buAutoNum type="arabicPeriod"/>
            </a:pPr>
            <a:r>
              <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connections are needed to share / build the evidence? </a:t>
            </a:r>
          </a:p>
          <a:p>
            <a:pPr marL="514350" indent="-514350" defTabSz="685800">
              <a:lnSpc>
                <a:spcPct val="107000"/>
              </a:lnSpc>
              <a:spcAft>
                <a:spcPts val="600"/>
              </a:spcAft>
              <a:buFont typeface="+mj-lt"/>
              <a:buAutoNum type="arabicPeriod"/>
            </a:pPr>
            <a:endPar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defTabSz="685800">
              <a:lnSpc>
                <a:spcPct val="107000"/>
              </a:lnSpc>
              <a:spcAft>
                <a:spcPts val="600"/>
              </a:spcAft>
              <a:buFont typeface="+mj-lt"/>
              <a:buAutoNum type="arabicPeriod"/>
            </a:pPr>
            <a:r>
              <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Who is missing?</a:t>
            </a:r>
            <a:endPar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defTabSz="685800">
              <a:buFont typeface="+mj-lt"/>
              <a:buAutoNum type="arabicPeriod"/>
            </a:pPr>
            <a:endPar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indent="-514350" defTabSz="685800">
              <a:buFont typeface="+mj-lt"/>
              <a:buAutoNum type="arabicPeriod"/>
            </a:pPr>
            <a:r>
              <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Are there exemplars </a:t>
            </a: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of good practice/greater insight from </a:t>
            </a:r>
            <a:r>
              <a:rPr lang="en-GB"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communities (for workshop 2)</a:t>
            </a:r>
            <a:endParaRPr lang="en-GB" sz="2800" dirty="0">
              <a:solidFill>
                <a:prstClr val="black"/>
              </a:solidFill>
              <a:latin typeface="Calibri" panose="020F0502020204030204"/>
            </a:endParaRPr>
          </a:p>
        </p:txBody>
      </p:sp>
    </p:spTree>
    <p:extLst>
      <p:ext uri="{BB962C8B-B14F-4D97-AF65-F5344CB8AC3E}">
        <p14:creationId xmlns:p14="http://schemas.microsoft.com/office/powerpoint/2010/main" val="201620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011" y="1058091"/>
            <a:ext cx="8268789" cy="5632311"/>
          </a:xfrm>
          <a:prstGeom prst="rect">
            <a:avLst/>
          </a:prstGeom>
          <a:noFill/>
        </p:spPr>
        <p:txBody>
          <a:bodyPr wrap="square" rtlCol="0">
            <a:spAutoFit/>
          </a:bodyPr>
          <a:lstStyle/>
          <a:p>
            <a:pPr marL="285750" lvl="0" indent="-285750">
              <a:buFont typeface="Arial" panose="020B0604020202020204" pitchFamily="34" charset="0"/>
              <a:buChar char="•"/>
            </a:pPr>
            <a:r>
              <a:rPr lang="en-GB" b="1" dirty="0"/>
              <a:t>Public awareness</a:t>
            </a:r>
            <a:r>
              <a:rPr lang="en-GB" dirty="0"/>
              <a:t> of what information exists and– the public don’t know what is available for them. NB Community Risk Register identifies top 10 risks for Scotland but not well promoted. There is a need for greater realisation by the public about addressing community resilience locally – but whilst structures may be in place many don’t want to be linked to statutory organisations /command and control approach to delivery.</a:t>
            </a:r>
          </a:p>
          <a:p>
            <a:pPr marL="285750" lvl="0" indent="-285750">
              <a:buFont typeface="Arial" panose="020B0604020202020204" pitchFamily="34" charset="0"/>
              <a:buChar char="•"/>
            </a:pPr>
            <a:r>
              <a:rPr lang="en-GB" dirty="0"/>
              <a:t>Expectations of what others can provide - </a:t>
            </a:r>
            <a:r>
              <a:rPr lang="en-US" dirty="0"/>
              <a:t>‘Someone else’s job’ / lack of ownership</a:t>
            </a:r>
            <a:endParaRPr lang="en-GB" dirty="0"/>
          </a:p>
          <a:p>
            <a:pPr marL="285750" lvl="0" indent="-285750">
              <a:buFont typeface="Arial" panose="020B0604020202020204" pitchFamily="34" charset="0"/>
              <a:buChar char="•"/>
            </a:pPr>
            <a:r>
              <a:rPr lang="en-GB" dirty="0"/>
              <a:t>Lack of evidence about </a:t>
            </a:r>
            <a:r>
              <a:rPr lang="en-GB" b="1" dirty="0"/>
              <a:t>gender based violence</a:t>
            </a:r>
            <a:r>
              <a:rPr lang="en-GB" dirty="0"/>
              <a:t> – knowledge gap between theory and action</a:t>
            </a:r>
          </a:p>
          <a:p>
            <a:pPr marL="285750" lvl="0" indent="-285750">
              <a:buFont typeface="Arial" panose="020B0604020202020204" pitchFamily="34" charset="0"/>
              <a:buChar char="•"/>
            </a:pPr>
            <a:r>
              <a:rPr lang="en-GB" dirty="0"/>
              <a:t>Limited knowledge about what happens </a:t>
            </a:r>
            <a:r>
              <a:rPr lang="en-GB" b="1" dirty="0"/>
              <a:t>to children/young people/ those with disabilities/ marginalised groups in disasters</a:t>
            </a:r>
            <a:r>
              <a:rPr lang="en-GB" dirty="0"/>
              <a:t>. There is some evidence but it is not well understood by policy makers</a:t>
            </a:r>
          </a:p>
          <a:p>
            <a:pPr marL="285750" lvl="0" indent="-285750">
              <a:buFont typeface="Arial" panose="020B0604020202020204" pitchFamily="34" charset="0"/>
              <a:buChar char="•"/>
            </a:pPr>
            <a:r>
              <a:rPr lang="en-US" dirty="0"/>
              <a:t>What do we gain? Lack of access to information and help</a:t>
            </a:r>
            <a:endParaRPr lang="en-GB" dirty="0"/>
          </a:p>
          <a:p>
            <a:pPr marL="285750" lvl="0" indent="-285750">
              <a:buFont typeface="Arial" panose="020B0604020202020204" pitchFamily="34" charset="0"/>
              <a:buChar char="•"/>
            </a:pPr>
            <a:r>
              <a:rPr lang="en-US" dirty="0"/>
              <a:t>Gap between theory and practice</a:t>
            </a:r>
            <a:endParaRPr lang="en-GB" dirty="0"/>
          </a:p>
          <a:p>
            <a:pPr marL="285750" lvl="0" indent="-285750">
              <a:buFont typeface="Arial" panose="020B0604020202020204" pitchFamily="34" charset="0"/>
              <a:buChar char="•"/>
            </a:pPr>
            <a:r>
              <a:rPr lang="en-US" dirty="0"/>
              <a:t>Evidence lacking for turning knowledge into action/change</a:t>
            </a:r>
            <a:endParaRPr lang="en-GB" dirty="0"/>
          </a:p>
          <a:p>
            <a:pPr marL="285750" lvl="0" indent="-285750">
              <a:buFont typeface="Arial" panose="020B0604020202020204" pitchFamily="34" charset="0"/>
              <a:buChar char="•"/>
            </a:pPr>
            <a:r>
              <a:rPr lang="en-GB" b="1" dirty="0"/>
              <a:t>Shared identity</a:t>
            </a:r>
            <a:r>
              <a:rPr lang="en-GB" dirty="0"/>
              <a:t> – </a:t>
            </a:r>
            <a:r>
              <a:rPr lang="en-US" dirty="0"/>
              <a:t>Transferability? Core of resilience lies in shared identity, but we don’t understand what we share. It’s not a yes/no if something works, there is fluctuation and a range of impact, especially after events. Longitudinal evidence and research is need and a recognition that there is a temporal ebb and flow of community </a:t>
            </a:r>
            <a:r>
              <a:rPr lang="en-US" dirty="0" smtClean="0"/>
              <a:t>resilience</a:t>
            </a:r>
            <a:endParaRPr lang="en-GB" dirty="0"/>
          </a:p>
        </p:txBody>
      </p:sp>
      <p:sp>
        <p:nvSpPr>
          <p:cNvPr id="3" name="Rectangle 2"/>
          <p:cNvSpPr/>
          <p:nvPr/>
        </p:nvSpPr>
        <p:spPr>
          <a:xfrm>
            <a:off x="418011" y="669395"/>
            <a:ext cx="4423519" cy="388696"/>
          </a:xfrm>
          <a:prstGeom prst="rect">
            <a:avLst/>
          </a:prstGeom>
        </p:spPr>
        <p:txBody>
          <a:bodyPr wrap="none">
            <a:spAutoFit/>
          </a:bodyPr>
          <a:lstStyle/>
          <a:p>
            <a:pPr defTabSz="685800">
              <a:lnSpc>
                <a:spcPct val="107000"/>
              </a:lnSpc>
            </a:pPr>
            <a:r>
              <a:rPr lang="en-GB"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 What </a:t>
            </a:r>
            <a:r>
              <a:rPr lang="en-GB"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are the knowledge / evidence </a:t>
            </a:r>
            <a:r>
              <a:rPr lang="en-GB"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gaps?</a:t>
            </a:r>
            <a:endParaRPr lang="en-GB" b="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5969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011" y="1058091"/>
            <a:ext cx="8268789" cy="4524315"/>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t>We </a:t>
            </a:r>
            <a:r>
              <a:rPr lang="en-GB" dirty="0"/>
              <a:t>don’t understand what turns a locality into a community – this comes and goes, fluctuates after an emergency. State intervention can divide a community. What happens after the cameras go home – need long term understanding. </a:t>
            </a:r>
            <a:r>
              <a:rPr lang="en-US" dirty="0"/>
              <a:t>Process of negotiation and empowerment. It’s hard to evidence ‘what made it work’ and there is a lack of value in these processes too.</a:t>
            </a:r>
            <a:endParaRPr lang="en-GB" dirty="0"/>
          </a:p>
          <a:p>
            <a:pPr marL="285750" lvl="0" indent="-285750">
              <a:buFont typeface="Arial" panose="020B0604020202020204" pitchFamily="34" charset="0"/>
              <a:buChar char="•"/>
            </a:pPr>
            <a:r>
              <a:rPr lang="en-GB" dirty="0"/>
              <a:t>Transferability of </a:t>
            </a:r>
            <a:r>
              <a:rPr lang="en-GB" b="1" dirty="0"/>
              <a:t>best/good practice</a:t>
            </a:r>
            <a:r>
              <a:rPr lang="en-GB" dirty="0"/>
              <a:t> - note that what works well in one place doesn’t necessarily work elsewhere We often evaluate things/schemes rather than </a:t>
            </a:r>
            <a:r>
              <a:rPr lang="en-GB" b="1" dirty="0"/>
              <a:t>underpinning processes</a:t>
            </a:r>
            <a:r>
              <a:rPr lang="en-GB" dirty="0"/>
              <a:t> such as galvanisation. Nuancing and capturing what makes things work. The parts of the puzzle that drive change are often not valued – need to understand them more </a:t>
            </a:r>
          </a:p>
          <a:p>
            <a:pPr marL="285750" lvl="0" indent="-285750">
              <a:buFont typeface="Arial" panose="020B0604020202020204" pitchFamily="34" charset="0"/>
              <a:buChar char="•"/>
            </a:pPr>
            <a:r>
              <a:rPr lang="en-US" dirty="0"/>
              <a:t>What is the reality now? Extreme events are constantly happening. Lots of knowledge that comes together in events like this but so many people doing similar work and not linking. </a:t>
            </a:r>
            <a:endParaRPr lang="en-GB" dirty="0"/>
          </a:p>
          <a:p>
            <a:pPr marL="285750" lvl="0" indent="-285750">
              <a:buFont typeface="Arial" panose="020B0604020202020204" pitchFamily="34" charset="0"/>
              <a:buChar char="•"/>
            </a:pPr>
            <a:r>
              <a:rPr lang="en-US" dirty="0"/>
              <a:t>Not clear how we build a movement.</a:t>
            </a:r>
            <a:endParaRPr lang="en-GB" dirty="0"/>
          </a:p>
          <a:p>
            <a:pPr marL="285750" lvl="0" indent="-285750">
              <a:buFont typeface="Arial" panose="020B0604020202020204" pitchFamily="34" charset="0"/>
              <a:buChar char="•"/>
            </a:pPr>
            <a:r>
              <a:rPr lang="en-GB" dirty="0"/>
              <a:t>Important to note the </a:t>
            </a:r>
            <a:r>
              <a:rPr lang="en-GB" b="1" dirty="0"/>
              <a:t>positive benefits</a:t>
            </a:r>
            <a:r>
              <a:rPr lang="en-GB" dirty="0"/>
              <a:t> of increasing community resilience </a:t>
            </a:r>
          </a:p>
          <a:p>
            <a:endParaRPr lang="en-GB" dirty="0"/>
          </a:p>
        </p:txBody>
      </p:sp>
    </p:spTree>
    <p:extLst>
      <p:ext uri="{BB962C8B-B14F-4D97-AF65-F5344CB8AC3E}">
        <p14:creationId xmlns:p14="http://schemas.microsoft.com/office/powerpoint/2010/main" val="28618226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718235"/>
            <a:ext cx="6883400" cy="369332"/>
          </a:xfrm>
          <a:prstGeom prst="rect">
            <a:avLst/>
          </a:prstGeom>
        </p:spPr>
        <p:txBody>
          <a:bodyPr wrap="square">
            <a:spAutoFit/>
          </a:bodyPr>
          <a:lstStyle/>
          <a:p>
            <a:r>
              <a:rPr lang="en-GB" b="1" u="sng" dirty="0" smtClean="0"/>
              <a:t>2. What </a:t>
            </a:r>
            <a:r>
              <a:rPr lang="en-GB" b="1" u="sng" dirty="0"/>
              <a:t>connections are needed to share / build the evidence? </a:t>
            </a:r>
          </a:p>
        </p:txBody>
      </p:sp>
      <p:sp>
        <p:nvSpPr>
          <p:cNvPr id="4" name="Rectangle 3"/>
          <p:cNvSpPr/>
          <p:nvPr/>
        </p:nvSpPr>
        <p:spPr>
          <a:xfrm>
            <a:off x="279400" y="1595567"/>
            <a:ext cx="8369300" cy="5130507"/>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Importance </a:t>
            </a:r>
            <a:r>
              <a:rPr lang="en-GB" dirty="0">
                <a:latin typeface="Calibri" panose="020F0502020204030204" pitchFamily="34" charset="0"/>
                <a:ea typeface="Calibri" panose="020F0502020204030204" pitchFamily="34" charset="0"/>
                <a:cs typeface="Times New Roman" panose="02020603050405020304" pitchFamily="18" charset="0"/>
              </a:rPr>
              <a:t>of  a shared vision and ownership </a:t>
            </a:r>
            <a:r>
              <a:rPr lang="en-US" dirty="0">
                <a:latin typeface="Calibri" panose="020F0502020204030204" pitchFamily="34" charset="0"/>
                <a:ea typeface="Calibri" panose="020F0502020204030204" pitchFamily="34" charset="0"/>
                <a:cs typeface="Times New Roman" panose="02020603050405020304" pitchFamily="18" charset="0"/>
              </a:rPr>
              <a:t>will make any intervention/project more sustainable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connections are needed to build and share?</a:t>
            </a: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Good example is Women for Independence and how that developed. </a:t>
            </a:r>
            <a:r>
              <a:rPr lang="en-GB" dirty="0">
                <a:latin typeface="Calibri" panose="020F0502020204030204" pitchFamily="34" charset="0"/>
                <a:ea typeface="Calibri" panose="020F0502020204030204" pitchFamily="34" charset="0"/>
                <a:cs typeface="Times New Roman" panose="02020603050405020304" pitchFamily="18" charset="0"/>
              </a:rPr>
              <a:t>Women for independence movement started out of the Scottish Independence movement   - still going as a collective because have shared sense of ownership</a:t>
            </a: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All local authorities have structures in place to support community resilience. However, these structures seem to have little voice within them and people are not hearing about them.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Need balance between official system/structures and people’s voice. Sometimes people don’t want to connect if they don’t feel empowered.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Communities are not just geographical, how to connect between communities of interest and promote</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Connections/connectivity – meta knowledge and meta belief -  how do you change what people know about what other people think – shift in psychology – what influences behaviour isn’t so much what people think but what they think others think </a:t>
            </a:r>
          </a:p>
        </p:txBody>
      </p:sp>
    </p:spTree>
    <p:extLst>
      <p:ext uri="{BB962C8B-B14F-4D97-AF65-F5344CB8AC3E}">
        <p14:creationId xmlns:p14="http://schemas.microsoft.com/office/powerpoint/2010/main" val="17702922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718235"/>
            <a:ext cx="6883400" cy="369332"/>
          </a:xfrm>
          <a:prstGeom prst="rect">
            <a:avLst/>
          </a:prstGeom>
        </p:spPr>
        <p:txBody>
          <a:bodyPr wrap="square">
            <a:spAutoFit/>
          </a:bodyPr>
          <a:lstStyle/>
          <a:p>
            <a:r>
              <a:rPr lang="en-GB" b="1" u="sng" dirty="0" smtClean="0"/>
              <a:t>2. What </a:t>
            </a:r>
            <a:r>
              <a:rPr lang="en-GB" b="1" u="sng" dirty="0"/>
              <a:t>connections are needed to share / build the evidence? </a:t>
            </a:r>
          </a:p>
        </p:txBody>
      </p:sp>
      <p:sp>
        <p:nvSpPr>
          <p:cNvPr id="4" name="Rectangle 3"/>
          <p:cNvSpPr/>
          <p:nvPr/>
        </p:nvSpPr>
        <p:spPr>
          <a:xfrm>
            <a:off x="279400" y="1595567"/>
            <a:ext cx="8369300" cy="127778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smtClean="0">
                <a:latin typeface="Calibri" panose="020F0502020204030204" pitchFamily="34" charset="0"/>
                <a:ea typeface="Calibri" panose="020F0502020204030204" pitchFamily="34" charset="0"/>
                <a:cs typeface="Times New Roman" panose="02020603050405020304" pitchFamily="18" charset="0"/>
              </a:rPr>
              <a:t>Connectivity </a:t>
            </a:r>
            <a:r>
              <a:rPr lang="en-GB" dirty="0">
                <a:latin typeface="Calibri" panose="020F0502020204030204" pitchFamily="34" charset="0"/>
                <a:ea typeface="Calibri" panose="020F0502020204030204" pitchFamily="34" charset="0"/>
                <a:cs typeface="Times New Roman" panose="02020603050405020304" pitchFamily="18" charset="0"/>
              </a:rPr>
              <a:t>in communities is hidden and gendered. Women are supportive but often the support networks are informal, hidden and fragmented</a:t>
            </a:r>
          </a:p>
          <a:p>
            <a:pPr marL="342900" lvl="0" indent="-342900">
              <a:lnSpc>
                <a:spcPct val="107000"/>
              </a:lnSpc>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Website, social media</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Attitude that ‘it’s not going to happen to me’ is a barrier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46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279" y="1414266"/>
            <a:ext cx="8843383" cy="523220"/>
          </a:xfrm>
          <a:prstGeom prst="rect">
            <a:avLst/>
          </a:prstGeom>
          <a:noFill/>
        </p:spPr>
        <p:txBody>
          <a:bodyPr wrap="none" rtlCol="0">
            <a:spAutoFit/>
          </a:bodyPr>
          <a:lstStyle/>
          <a:p>
            <a:pPr defTabSz="685800"/>
            <a:r>
              <a:rPr lang="en-GB" sz="2800" b="1" dirty="0">
                <a:solidFill>
                  <a:prstClr val="black"/>
                </a:solidFill>
                <a:latin typeface="Calibri" panose="020F0502020204030204"/>
              </a:rPr>
              <a:t>Session 1: </a:t>
            </a:r>
            <a:r>
              <a:rPr lang="en-GB" sz="2800" dirty="0">
                <a:solidFill>
                  <a:prstClr val="black"/>
                </a:solidFill>
                <a:latin typeface="Calibri" panose="020F0502020204030204"/>
              </a:rPr>
              <a:t>Context – what do we mean by extreme events? </a:t>
            </a:r>
          </a:p>
        </p:txBody>
      </p:sp>
      <p:sp>
        <p:nvSpPr>
          <p:cNvPr id="11" name="TextBox 10"/>
          <p:cNvSpPr txBox="1"/>
          <p:nvPr/>
        </p:nvSpPr>
        <p:spPr>
          <a:xfrm>
            <a:off x="368406" y="2240185"/>
            <a:ext cx="4385496" cy="400110"/>
          </a:xfrm>
          <a:prstGeom prst="rect">
            <a:avLst/>
          </a:prstGeom>
          <a:noFill/>
        </p:spPr>
        <p:txBody>
          <a:bodyPr wrap="none" rtlCol="0">
            <a:spAutoFit/>
          </a:bodyPr>
          <a:lstStyle/>
          <a:p>
            <a:pPr defTabSz="685800"/>
            <a:r>
              <a:rPr lang="en-GB" sz="2000" b="1" dirty="0">
                <a:solidFill>
                  <a:prstClr val="black"/>
                </a:solidFill>
                <a:latin typeface="Calibri" panose="020F0502020204030204"/>
              </a:rPr>
              <a:t>1. What are important extreme events?</a:t>
            </a:r>
          </a:p>
        </p:txBody>
      </p:sp>
      <p:grpSp>
        <p:nvGrpSpPr>
          <p:cNvPr id="8" name="Group 7"/>
          <p:cNvGrpSpPr/>
          <p:nvPr/>
        </p:nvGrpSpPr>
        <p:grpSpPr>
          <a:xfrm>
            <a:off x="634791" y="2676604"/>
            <a:ext cx="3391754" cy="1609647"/>
            <a:chOff x="846387" y="2425805"/>
            <a:chExt cx="4522339" cy="2146196"/>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4190" y="2766357"/>
              <a:ext cx="4494536" cy="1805644"/>
            </a:xfrm>
            <a:prstGeom prst="rect">
              <a:avLst/>
            </a:prstGeom>
          </p:spPr>
        </p:pic>
        <p:sp>
          <p:nvSpPr>
            <p:cNvPr id="7" name="TextBox 6"/>
            <p:cNvSpPr txBox="1"/>
            <p:nvPr/>
          </p:nvSpPr>
          <p:spPr>
            <a:xfrm>
              <a:off x="846387" y="2425805"/>
              <a:ext cx="2096813" cy="400109"/>
            </a:xfrm>
            <a:prstGeom prst="rect">
              <a:avLst/>
            </a:prstGeom>
            <a:noFill/>
          </p:spPr>
          <p:txBody>
            <a:bodyPr wrap="none" rtlCol="0">
              <a:spAutoFit/>
            </a:bodyPr>
            <a:lstStyle/>
            <a:p>
              <a:pPr defTabSz="685800"/>
              <a:r>
                <a:rPr lang="en-GB" sz="1350" dirty="0">
                  <a:solidFill>
                    <a:prstClr val="black"/>
                  </a:solidFill>
                  <a:latin typeface="Calibri" panose="020F0502020204030204"/>
                </a:rPr>
                <a:t>What do </a:t>
              </a:r>
              <a:r>
                <a:rPr lang="en-GB" sz="1350" b="1" dirty="0">
                  <a:solidFill>
                    <a:prstClr val="black"/>
                  </a:solidFill>
                  <a:latin typeface="Calibri" panose="020F0502020204030204"/>
                </a:rPr>
                <a:t>you </a:t>
              </a:r>
              <a:r>
                <a:rPr lang="en-GB" sz="1350" dirty="0">
                  <a:solidFill>
                    <a:prstClr val="black"/>
                  </a:solidFill>
                  <a:latin typeface="Calibri" panose="020F0502020204030204"/>
                </a:rPr>
                <a:t>think?</a:t>
              </a:r>
            </a:p>
          </p:txBody>
        </p:sp>
      </p:grpSp>
      <p:grpSp>
        <p:nvGrpSpPr>
          <p:cNvPr id="10" name="Group 9"/>
          <p:cNvGrpSpPr/>
          <p:nvPr/>
        </p:nvGrpSpPr>
        <p:grpSpPr>
          <a:xfrm>
            <a:off x="5303209" y="2716621"/>
            <a:ext cx="2386640" cy="1639538"/>
            <a:chOff x="577064" y="2371297"/>
            <a:chExt cx="4198135" cy="2883971"/>
          </a:xfrm>
        </p:grpSpPr>
        <p:grpSp>
          <p:nvGrpSpPr>
            <p:cNvPr id="12" name="Group 11"/>
            <p:cNvGrpSpPr/>
            <p:nvPr/>
          </p:nvGrpSpPr>
          <p:grpSpPr>
            <a:xfrm>
              <a:off x="577064" y="2371297"/>
              <a:ext cx="4198135" cy="2883971"/>
              <a:chOff x="2532865" y="1753230"/>
              <a:chExt cx="6072334" cy="4171479"/>
            </a:xfrm>
          </p:grpSpPr>
          <p:sp>
            <p:nvSpPr>
              <p:cNvPr id="24" name="Rectangle 23"/>
              <p:cNvSpPr/>
              <p:nvPr/>
            </p:nvSpPr>
            <p:spPr>
              <a:xfrm>
                <a:off x="2532865" y="1753230"/>
                <a:ext cx="6072334" cy="4171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dirty="0">
                  <a:solidFill>
                    <a:prstClr val="black"/>
                  </a:solidFill>
                  <a:latin typeface="Calibri" panose="020F0502020204030204"/>
                </a:endParaRPr>
              </a:p>
            </p:txBody>
          </p:sp>
          <p:sp>
            <p:nvSpPr>
              <p:cNvPr id="25" name="Oval 24"/>
              <p:cNvSpPr/>
              <p:nvPr/>
            </p:nvSpPr>
            <p:spPr>
              <a:xfrm>
                <a:off x="3858766" y="2128703"/>
                <a:ext cx="3420533" cy="34205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sp>
            <p:nvSpPr>
              <p:cNvPr id="26" name="Oval 25"/>
              <p:cNvSpPr/>
              <p:nvPr/>
            </p:nvSpPr>
            <p:spPr>
              <a:xfrm>
                <a:off x="4904399" y="3174336"/>
                <a:ext cx="1329267" cy="132926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latin typeface="Calibri" panose="020F0502020204030204"/>
                </a:endParaRPr>
              </a:p>
            </p:txBody>
          </p:sp>
        </p:grpSp>
        <p:sp>
          <p:nvSpPr>
            <p:cNvPr id="13" name="TextBox 12"/>
            <p:cNvSpPr txBox="1"/>
            <p:nvPr/>
          </p:nvSpPr>
          <p:spPr>
            <a:xfrm>
              <a:off x="2147120" y="3490345"/>
              <a:ext cx="1100250" cy="446642"/>
            </a:xfrm>
            <a:prstGeom prst="rect">
              <a:avLst/>
            </a:prstGeom>
            <a:noFill/>
          </p:spPr>
          <p:txBody>
            <a:bodyPr wrap="none" rtlCol="0">
              <a:spAutoFit/>
            </a:bodyPr>
            <a:lstStyle/>
            <a:p>
              <a:pPr algn="ctr" defTabSz="685800"/>
              <a:r>
                <a:rPr lang="en-GB" sz="1050" b="1" dirty="0">
                  <a:solidFill>
                    <a:prstClr val="black"/>
                  </a:solidFill>
                  <a:latin typeface="Calibri" panose="020F0502020204030204"/>
                </a:rPr>
                <a:t>Core (2)</a:t>
              </a:r>
            </a:p>
          </p:txBody>
        </p:sp>
        <p:sp>
          <p:nvSpPr>
            <p:cNvPr id="14" name="Rectangle 13"/>
            <p:cNvSpPr/>
            <p:nvPr/>
          </p:nvSpPr>
          <p:spPr>
            <a:xfrm>
              <a:off x="728133" y="29633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5" name="Rectangle 14"/>
            <p:cNvSpPr/>
            <p:nvPr/>
          </p:nvSpPr>
          <p:spPr>
            <a:xfrm>
              <a:off x="1802573" y="3688048"/>
              <a:ext cx="330200" cy="17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Rectangle 15"/>
            <p:cNvSpPr/>
            <p:nvPr/>
          </p:nvSpPr>
          <p:spPr>
            <a:xfrm>
              <a:off x="931333" y="4656666"/>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7" name="Rectangle 16"/>
            <p:cNvSpPr/>
            <p:nvPr/>
          </p:nvSpPr>
          <p:spPr>
            <a:xfrm>
              <a:off x="3860800" y="47921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8" name="Rectangle 17"/>
            <p:cNvSpPr/>
            <p:nvPr/>
          </p:nvSpPr>
          <p:spPr>
            <a:xfrm>
              <a:off x="3920066" y="2794000"/>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9" name="Rectangle 18"/>
            <p:cNvSpPr/>
            <p:nvPr/>
          </p:nvSpPr>
          <p:spPr>
            <a:xfrm>
              <a:off x="2735516" y="3858252"/>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0" name="Rectangle 19"/>
            <p:cNvSpPr/>
            <p:nvPr/>
          </p:nvSpPr>
          <p:spPr>
            <a:xfrm>
              <a:off x="3241928" y="3611693"/>
              <a:ext cx="330200" cy="17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1" name="Rectangle 20"/>
            <p:cNvSpPr/>
            <p:nvPr/>
          </p:nvSpPr>
          <p:spPr>
            <a:xfrm>
              <a:off x="1835725" y="4070478"/>
              <a:ext cx="330200" cy="177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2" name="Rectangle 21"/>
            <p:cNvSpPr/>
            <p:nvPr/>
          </p:nvSpPr>
          <p:spPr>
            <a:xfrm>
              <a:off x="3437466" y="2455333"/>
              <a:ext cx="3302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3" name="Rectangle 22"/>
            <p:cNvSpPr/>
            <p:nvPr/>
          </p:nvSpPr>
          <p:spPr>
            <a:xfrm>
              <a:off x="2340463" y="3841432"/>
              <a:ext cx="330200" cy="177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sp>
        <p:nvSpPr>
          <p:cNvPr id="29" name="TextBox 28"/>
          <p:cNvSpPr txBox="1"/>
          <p:nvPr/>
        </p:nvSpPr>
        <p:spPr>
          <a:xfrm>
            <a:off x="6041095" y="2908300"/>
            <a:ext cx="934872" cy="415498"/>
          </a:xfrm>
          <a:prstGeom prst="rect">
            <a:avLst/>
          </a:prstGeom>
          <a:noFill/>
        </p:spPr>
        <p:txBody>
          <a:bodyPr wrap="none" rtlCol="0">
            <a:spAutoFit/>
          </a:bodyPr>
          <a:lstStyle/>
          <a:p>
            <a:pPr algn="ctr" defTabSz="685800"/>
            <a:r>
              <a:rPr lang="en-GB" sz="1050" b="1" dirty="0">
                <a:solidFill>
                  <a:prstClr val="black"/>
                </a:solidFill>
                <a:latin typeface="Calibri" panose="020F0502020204030204"/>
              </a:rPr>
              <a:t>Really </a:t>
            </a:r>
          </a:p>
          <a:p>
            <a:pPr algn="ctr" defTabSz="685800"/>
            <a:r>
              <a:rPr lang="en-GB" sz="1050" b="1" dirty="0">
                <a:solidFill>
                  <a:prstClr val="black"/>
                </a:solidFill>
                <a:latin typeface="Calibri" panose="020F0502020204030204"/>
              </a:rPr>
              <a:t>Important (5)</a:t>
            </a:r>
          </a:p>
        </p:txBody>
      </p:sp>
      <p:sp>
        <p:nvSpPr>
          <p:cNvPr id="30" name="TextBox 29"/>
          <p:cNvSpPr txBox="1"/>
          <p:nvPr/>
        </p:nvSpPr>
        <p:spPr>
          <a:xfrm>
            <a:off x="5283200" y="2717800"/>
            <a:ext cx="1003801" cy="253916"/>
          </a:xfrm>
          <a:prstGeom prst="rect">
            <a:avLst/>
          </a:prstGeom>
          <a:noFill/>
        </p:spPr>
        <p:txBody>
          <a:bodyPr wrap="none" rtlCol="0">
            <a:spAutoFit/>
          </a:bodyPr>
          <a:lstStyle/>
          <a:p>
            <a:pPr defTabSz="685800"/>
            <a:r>
              <a:rPr lang="en-GB" sz="1050" b="1" dirty="0">
                <a:solidFill>
                  <a:prstClr val="black"/>
                </a:solidFill>
                <a:latin typeface="Calibri" panose="020F0502020204030204"/>
              </a:rPr>
              <a:t>Important (10)</a:t>
            </a:r>
          </a:p>
        </p:txBody>
      </p:sp>
      <p:sp>
        <p:nvSpPr>
          <p:cNvPr id="31" name="TextBox 30"/>
          <p:cNvSpPr txBox="1"/>
          <p:nvPr/>
        </p:nvSpPr>
        <p:spPr>
          <a:xfrm>
            <a:off x="4965805" y="2221135"/>
            <a:ext cx="3247749" cy="400110"/>
          </a:xfrm>
          <a:prstGeom prst="rect">
            <a:avLst/>
          </a:prstGeom>
          <a:noFill/>
        </p:spPr>
        <p:txBody>
          <a:bodyPr wrap="none" rtlCol="0">
            <a:spAutoFit/>
          </a:bodyPr>
          <a:lstStyle/>
          <a:p>
            <a:pPr defTabSz="685800"/>
            <a:r>
              <a:rPr lang="en-GB" sz="2000" b="1" dirty="0">
                <a:solidFill>
                  <a:prstClr val="black"/>
                </a:solidFill>
                <a:latin typeface="Calibri" panose="020F0502020204030204"/>
              </a:rPr>
              <a:t>2. What should we focus on?</a:t>
            </a:r>
          </a:p>
        </p:txBody>
      </p:sp>
    </p:spTree>
    <p:extLst>
      <p:ext uri="{BB962C8B-B14F-4D97-AF65-F5344CB8AC3E}">
        <p14:creationId xmlns:p14="http://schemas.microsoft.com/office/powerpoint/2010/main" val="21345205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757" y="628134"/>
            <a:ext cx="1947969" cy="369332"/>
          </a:xfrm>
          <a:prstGeom prst="rect">
            <a:avLst/>
          </a:prstGeom>
        </p:spPr>
        <p:txBody>
          <a:bodyPr wrap="none">
            <a:spAutoFit/>
          </a:bodyPr>
          <a:lstStyle/>
          <a:p>
            <a:r>
              <a:rPr lang="en-GB" b="1" u="sng" dirty="0" smtClean="0"/>
              <a:t>3. Who </a:t>
            </a:r>
            <a:r>
              <a:rPr lang="en-GB" b="1" u="sng" dirty="0"/>
              <a:t>is missing?</a:t>
            </a:r>
          </a:p>
        </p:txBody>
      </p:sp>
      <p:sp>
        <p:nvSpPr>
          <p:cNvPr id="4" name="Rectangle 3"/>
          <p:cNvSpPr/>
          <p:nvPr/>
        </p:nvSpPr>
        <p:spPr>
          <a:xfrm>
            <a:off x="457200" y="1477699"/>
            <a:ext cx="8356600" cy="246323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Funders </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Community council reps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Emergency planning college</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People from communities who have experienced extreme events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Community volunteers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Scottish Flood Form</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Private sector</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People who manage critical infrastructure</a:t>
            </a:r>
          </a:p>
        </p:txBody>
      </p:sp>
    </p:spTree>
    <p:extLst>
      <p:ext uri="{BB962C8B-B14F-4D97-AF65-F5344CB8AC3E}">
        <p14:creationId xmlns:p14="http://schemas.microsoft.com/office/powerpoint/2010/main" val="25313700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579735"/>
            <a:ext cx="8140700" cy="646331"/>
          </a:xfrm>
          <a:prstGeom prst="rect">
            <a:avLst/>
          </a:prstGeom>
        </p:spPr>
        <p:txBody>
          <a:bodyPr wrap="square">
            <a:spAutoFit/>
          </a:bodyPr>
          <a:lstStyle/>
          <a:p>
            <a:pPr defTabSz="685800"/>
            <a:r>
              <a:rPr lang="en-GB"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4. Are </a:t>
            </a:r>
            <a:r>
              <a:rPr lang="en-GB"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exemplars of good practice/greater insight from communities (for workshop 2)</a:t>
            </a:r>
            <a:endParaRPr lang="en-GB" b="1" u="sng" dirty="0">
              <a:solidFill>
                <a:prstClr val="black"/>
              </a:solidFill>
            </a:endParaRPr>
          </a:p>
        </p:txBody>
      </p:sp>
      <p:sp>
        <p:nvSpPr>
          <p:cNvPr id="3" name="Rectangle 2"/>
          <p:cNvSpPr/>
          <p:nvPr/>
        </p:nvSpPr>
        <p:spPr>
          <a:xfrm>
            <a:off x="482600" y="2049199"/>
            <a:ext cx="8280400" cy="187051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Scottish Flood Forum</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Social Care in Aberdeenshire (</a:t>
            </a:r>
            <a:r>
              <a:rPr lang="en-GB" dirty="0" err="1">
                <a:latin typeface="Calibri" panose="020F0502020204030204" pitchFamily="34" charset="0"/>
                <a:ea typeface="Calibri" panose="020F0502020204030204" pitchFamily="34" charset="0"/>
                <a:cs typeface="Times New Roman" panose="02020603050405020304" pitchFamily="18" charset="0"/>
              </a:rPr>
              <a:t>Braemar</a:t>
            </a:r>
            <a:r>
              <a:rPr lang="en-GB" dirty="0">
                <a:latin typeface="Calibri" panose="020F0502020204030204" pitchFamily="34" charset="0"/>
                <a:ea typeface="Calibri" panose="020F0502020204030204" pitchFamily="34" charset="0"/>
                <a:cs typeface="Times New Roman" panose="02020603050405020304" pitchFamily="18" charset="0"/>
              </a:rPr>
              <a:t> shared care)</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Refugee integration programme in Glasgow </a:t>
            </a:r>
            <a:r>
              <a:rPr lang="en-GB" dirty="0">
                <a:latin typeface="Calibri" panose="020F0502020204030204" pitchFamily="34" charset="0"/>
                <a:ea typeface="Calibri" panose="020F0502020204030204" pitchFamily="34" charset="0"/>
                <a:cs typeface="Times New Roman" panose="02020603050405020304" pitchFamily="18" charset="0"/>
                <a:hlinkClick r:id="rId2"/>
              </a:rPr>
              <a:t>https://www.gla.ac.uk/research/az/gramnet/unesco</a:t>
            </a:r>
            <a:r>
              <a:rPr lang="en-GB" dirty="0" smtClean="0">
                <a:latin typeface="Calibri" panose="020F0502020204030204" pitchFamily="34" charset="0"/>
                <a:ea typeface="Calibri" panose="020F0502020204030204" pitchFamily="34" charset="0"/>
                <a:cs typeface="Times New Roman" panose="02020603050405020304" pitchFamily="18" charset="0"/>
                <a:hlinkClick r:id="rId2"/>
              </a:rPr>
              <a:t>/</a:t>
            </a:r>
            <a:r>
              <a:rPr lang="en-GB" dirty="0" smtClean="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NB can often learn more from bad practice where things have gone wrong or not worked as expected</a:t>
            </a:r>
          </a:p>
        </p:txBody>
      </p:sp>
    </p:spTree>
    <p:extLst>
      <p:ext uri="{BB962C8B-B14F-4D97-AF65-F5344CB8AC3E}">
        <p14:creationId xmlns:p14="http://schemas.microsoft.com/office/powerpoint/2010/main" val="29275251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Community Resilience to Extreme Events</a:t>
            </a:r>
            <a:endParaRPr lang="en-GB" dirty="0"/>
          </a:p>
        </p:txBody>
      </p:sp>
      <p:sp>
        <p:nvSpPr>
          <p:cNvPr id="3" name="Subtitle 2"/>
          <p:cNvSpPr>
            <a:spLocks noGrp="1"/>
          </p:cNvSpPr>
          <p:nvPr>
            <p:ph type="subTitle" idx="1"/>
          </p:nvPr>
        </p:nvSpPr>
        <p:spPr/>
        <p:txBody>
          <a:bodyPr/>
          <a:lstStyle/>
          <a:p>
            <a:r>
              <a:rPr lang="en-GB" dirty="0" smtClean="0"/>
              <a:t>19</a:t>
            </a:r>
            <a:r>
              <a:rPr lang="en-GB" baseline="30000" dirty="0" smtClean="0"/>
              <a:t>th</a:t>
            </a:r>
            <a:r>
              <a:rPr lang="en-GB" dirty="0" smtClean="0"/>
              <a:t> February 2019</a:t>
            </a:r>
          </a:p>
          <a:p>
            <a:r>
              <a:rPr lang="en-GB" dirty="0" smtClean="0"/>
              <a:t>University of Stirling</a:t>
            </a:r>
            <a:endParaRPr lang="en-GB" dirty="0"/>
          </a:p>
        </p:txBody>
      </p:sp>
      <p:sp>
        <p:nvSpPr>
          <p:cNvPr id="4" name="Text Placeholder 3"/>
          <p:cNvSpPr>
            <a:spLocks noGrp="1"/>
          </p:cNvSpPr>
          <p:nvPr>
            <p:ph type="body" sz="quarter" idx="13"/>
          </p:nvPr>
        </p:nvSpPr>
        <p:spPr/>
        <p:txBody>
          <a:bodyPr>
            <a:normAutofit fontScale="25000" lnSpcReduction="20000"/>
          </a:bodyPr>
          <a:lstStyle/>
          <a:p>
            <a:endParaRPr lang="en-GB"/>
          </a:p>
        </p:txBody>
      </p:sp>
      <p:sp>
        <p:nvSpPr>
          <p:cNvPr id="5" name="Text Placeholder 4"/>
          <p:cNvSpPr>
            <a:spLocks noGrp="1"/>
          </p:cNvSpPr>
          <p:nvPr>
            <p:ph type="body" sz="quarter" idx="14"/>
          </p:nvPr>
        </p:nvSpPr>
        <p:spPr/>
        <p:txBody>
          <a:bodyPr>
            <a:normAutofit fontScale="25000" lnSpcReduction="20000"/>
          </a:bodyPr>
          <a:lstStyle/>
          <a:p>
            <a:endParaRPr lang="en-GB"/>
          </a:p>
        </p:txBody>
      </p:sp>
    </p:spTree>
    <p:extLst>
      <p:ext uri="{BB962C8B-B14F-4D97-AF65-F5344CB8AC3E}">
        <p14:creationId xmlns:p14="http://schemas.microsoft.com/office/powerpoint/2010/main" val="3314178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080" y="1248696"/>
            <a:ext cx="8320285" cy="5609303"/>
          </a:xfrm>
          <a:prstGeom prst="rect">
            <a:avLst/>
          </a:prstGeom>
        </p:spPr>
        <p:style>
          <a:lnRef idx="2">
            <a:schemeClr val="dk1"/>
          </a:lnRef>
          <a:fillRef idx="1">
            <a:schemeClr val="lt1"/>
          </a:fillRef>
          <a:effectRef idx="0">
            <a:schemeClr val="dk1"/>
          </a:effectRef>
          <a:fontRef idx="minor">
            <a:schemeClr val="dk1"/>
          </a:fontRef>
        </p:style>
        <p:txBody>
          <a:bodyPr numCol="3" rtlCol="0" anchor="t"/>
          <a:lstStyle/>
          <a:p>
            <a:pPr marL="342900" indent="-342900" defTabSz="685800">
              <a:buFont typeface="+mj-lt"/>
              <a:buAutoNum type="arabicPeriod"/>
            </a:pPr>
            <a:r>
              <a:rPr lang="en-GB" sz="1600" b="1" dirty="0" smtClean="0">
                <a:solidFill>
                  <a:prstClr val="black"/>
                </a:solidFill>
                <a:latin typeface="Calibri" panose="020F0502020204030204"/>
              </a:rPr>
              <a:t>Fire </a:t>
            </a:r>
            <a:r>
              <a:rPr lang="en-GB" sz="1600" dirty="0" smtClean="0">
                <a:solidFill>
                  <a:prstClr val="black"/>
                </a:solidFill>
                <a:latin typeface="Calibri" panose="020F0502020204030204"/>
              </a:rPr>
              <a:t>at </a:t>
            </a:r>
            <a:r>
              <a:rPr lang="en-GB" sz="1600" dirty="0" err="1" smtClean="0">
                <a:solidFill>
                  <a:prstClr val="black"/>
                </a:solidFill>
                <a:latin typeface="Calibri" panose="020F0502020204030204"/>
              </a:rPr>
              <a:t>Ocado</a:t>
            </a:r>
            <a:r>
              <a:rPr lang="en-GB" sz="1600" dirty="0" smtClean="0">
                <a:solidFill>
                  <a:prstClr val="black"/>
                </a:solidFill>
                <a:latin typeface="Calibri" panose="020F0502020204030204"/>
              </a:rPr>
              <a:t> (500m exclusion), St Andrews University fire</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Clutha Helicopter </a:t>
            </a:r>
            <a:r>
              <a:rPr lang="en-GB" sz="1600" b="1" dirty="0" smtClean="0">
                <a:solidFill>
                  <a:prstClr val="black"/>
                </a:solidFill>
                <a:latin typeface="Calibri" panose="020F0502020204030204"/>
              </a:rPr>
              <a:t>Crash</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Suicide</a:t>
            </a:r>
            <a:r>
              <a:rPr lang="en-GB" sz="1600" dirty="0" smtClean="0">
                <a:solidFill>
                  <a:prstClr val="black"/>
                </a:solidFill>
                <a:latin typeface="Calibri" panose="020F0502020204030204"/>
              </a:rPr>
              <a:t> event in public space</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Flooding</a:t>
            </a:r>
            <a:r>
              <a:rPr lang="en-GB" sz="1600" dirty="0" smtClean="0">
                <a:solidFill>
                  <a:prstClr val="black"/>
                </a:solidFill>
                <a:latin typeface="Calibri" panose="020F0502020204030204"/>
              </a:rPr>
              <a:t> – Aberdeenshire – Storm Frank</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Landslide</a:t>
            </a:r>
            <a:r>
              <a:rPr lang="en-GB" sz="1600" dirty="0" smtClean="0">
                <a:solidFill>
                  <a:prstClr val="black"/>
                </a:solidFill>
                <a:latin typeface="Calibri" panose="020F0502020204030204"/>
              </a:rPr>
              <a:t> – Rest and be thankful</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Independence movement </a:t>
            </a:r>
            <a:r>
              <a:rPr lang="en-GB" sz="1600" dirty="0" smtClean="0">
                <a:solidFill>
                  <a:prstClr val="black"/>
                </a:solidFill>
                <a:latin typeface="Calibri" panose="020F0502020204030204"/>
              </a:rPr>
              <a:t>in Scotland</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Closure</a:t>
            </a:r>
            <a:r>
              <a:rPr lang="en-GB" sz="1600" dirty="0" smtClean="0">
                <a:solidFill>
                  <a:prstClr val="black"/>
                </a:solidFill>
                <a:latin typeface="Calibri" panose="020F0502020204030204"/>
              </a:rPr>
              <a:t> of big employer – Honda factory</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Black out </a:t>
            </a:r>
            <a:r>
              <a:rPr lang="en-GB" sz="1600" dirty="0" smtClean="0">
                <a:solidFill>
                  <a:prstClr val="black"/>
                </a:solidFill>
                <a:latin typeface="Calibri" panose="020F0502020204030204"/>
              </a:rPr>
              <a:t>power</a:t>
            </a:r>
            <a:endParaRPr lang="en-GB" sz="1600" dirty="0">
              <a:solidFill>
                <a:prstClr val="black"/>
              </a:solidFill>
              <a:latin typeface="Calibri" panose="020F0502020204030204"/>
            </a:endParaRP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Pandemic</a:t>
            </a:r>
            <a:endParaRPr lang="en-GB" sz="1600" b="1" dirty="0">
              <a:solidFill>
                <a:prstClr val="black"/>
              </a:solidFill>
              <a:latin typeface="Calibri" panose="020F0502020204030204"/>
            </a:endParaRP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Beast from the East / 2010 winter… preparation for </a:t>
            </a:r>
            <a:r>
              <a:rPr lang="en-GB" sz="1600" b="1" dirty="0" smtClean="0">
                <a:solidFill>
                  <a:prstClr val="black"/>
                </a:solidFill>
                <a:latin typeface="Calibri" panose="020F0502020204030204"/>
              </a:rPr>
              <a:t>snow</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Depopulation</a:t>
            </a:r>
            <a:r>
              <a:rPr lang="en-GB" sz="1600" dirty="0" smtClean="0">
                <a:solidFill>
                  <a:prstClr val="black"/>
                </a:solidFill>
                <a:latin typeface="Calibri" panose="020F0502020204030204"/>
              </a:rPr>
              <a:t> in small communities / islands</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Cyber threats</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Sport </a:t>
            </a:r>
            <a:r>
              <a:rPr lang="en-GB" sz="1600" b="1" dirty="0" smtClean="0">
                <a:solidFill>
                  <a:prstClr val="black"/>
                </a:solidFill>
                <a:latin typeface="Calibri" panose="020F0502020204030204"/>
              </a:rPr>
              <a:t>mega-events</a:t>
            </a:r>
            <a:r>
              <a:rPr lang="en-GB" sz="1600" dirty="0" smtClean="0">
                <a:solidFill>
                  <a:prstClr val="black"/>
                </a:solidFill>
                <a:latin typeface="Calibri" panose="020F0502020204030204"/>
              </a:rPr>
              <a:t> – displacing people from homes</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Changes to </a:t>
            </a:r>
            <a:r>
              <a:rPr lang="en-GB" sz="1600" b="1" dirty="0" smtClean="0">
                <a:solidFill>
                  <a:prstClr val="black"/>
                </a:solidFill>
                <a:latin typeface="Calibri" panose="020F0502020204030204"/>
              </a:rPr>
              <a:t>welfare system </a:t>
            </a:r>
            <a:r>
              <a:rPr lang="en-GB" sz="1600" dirty="0" smtClean="0">
                <a:solidFill>
                  <a:prstClr val="black"/>
                </a:solidFill>
                <a:latin typeface="Calibri" panose="020F0502020204030204"/>
              </a:rPr>
              <a:t>– sanctions</a:t>
            </a:r>
          </a:p>
          <a:p>
            <a:pPr marL="342900" indent="-342900" defTabSz="685800">
              <a:buFont typeface="+mj-lt"/>
              <a:buAutoNum type="arabicPeriod"/>
            </a:pPr>
            <a:endParaRPr lang="en-GB" sz="1600"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Race related violence</a:t>
            </a:r>
          </a:p>
          <a:p>
            <a:pPr marL="342900" indent="-342900" defTabSz="685800">
              <a:buFont typeface="+mj-lt"/>
              <a:buAutoNum type="arabicPeriod"/>
            </a:pPr>
            <a:endParaRPr lang="en-GB" sz="1600" b="1" dirty="0" smtClean="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CNI</a:t>
            </a:r>
            <a:r>
              <a:rPr lang="en-GB" sz="1600" dirty="0" smtClean="0">
                <a:solidFill>
                  <a:prstClr val="black"/>
                </a:solidFill>
                <a:latin typeface="Calibri" panose="020F0502020204030204"/>
              </a:rPr>
              <a:t> – opening of Aberdeen bypass / M6 lanes</a:t>
            </a:r>
          </a:p>
          <a:p>
            <a:pPr marL="342900" indent="-342900" defTabSz="685800">
              <a:buFont typeface="+mj-lt"/>
              <a:buAutoNum type="arabicPeriod"/>
            </a:pPr>
            <a:endParaRPr lang="en-GB" sz="1600" dirty="0" smtClean="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Terror attack</a:t>
            </a:r>
          </a:p>
          <a:p>
            <a:pPr marL="342900" indent="-342900" defTabSz="685800">
              <a:buFont typeface="+mj-lt"/>
              <a:buAutoNum type="arabicPeriod"/>
            </a:pPr>
            <a:endParaRPr lang="en-GB" sz="1600" dirty="0" smtClean="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Localised </a:t>
            </a:r>
            <a:r>
              <a:rPr lang="en-GB" sz="1600" b="1" dirty="0" smtClean="0">
                <a:solidFill>
                  <a:prstClr val="black"/>
                </a:solidFill>
                <a:latin typeface="Calibri" panose="020F0502020204030204"/>
              </a:rPr>
              <a:t>power outage</a:t>
            </a:r>
          </a:p>
          <a:p>
            <a:pPr marL="342900" indent="-342900" defTabSz="685800">
              <a:buFont typeface="+mj-lt"/>
              <a:buAutoNum type="arabicPeriod"/>
            </a:pPr>
            <a:endParaRPr lang="en-GB" sz="1600" dirty="0" smtClean="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Zoonotic diseases</a:t>
            </a:r>
          </a:p>
          <a:p>
            <a:pPr marL="342900" indent="-342900" defTabSz="685800">
              <a:buFont typeface="+mj-lt"/>
              <a:buAutoNum type="arabicPeriod"/>
            </a:pPr>
            <a:endParaRPr lang="en-GB" sz="1600" dirty="0" smtClean="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Brexit</a:t>
            </a:r>
          </a:p>
          <a:p>
            <a:pPr marL="342900" indent="-342900" defTabSz="685800">
              <a:buFont typeface="+mj-lt"/>
              <a:buAutoNum type="arabicPeriod"/>
            </a:pPr>
            <a:endParaRPr lang="en-GB" sz="1600" b="1" dirty="0">
              <a:solidFill>
                <a:prstClr val="black"/>
              </a:solidFill>
              <a:latin typeface="Calibri" panose="020F0502020204030204"/>
            </a:endParaRPr>
          </a:p>
          <a:p>
            <a:pPr marL="342900" indent="-342900" defTabSz="685800">
              <a:buFont typeface="+mj-lt"/>
              <a:buAutoNum type="arabicPeriod"/>
            </a:pPr>
            <a:r>
              <a:rPr lang="en-GB" sz="1600" b="1" dirty="0" smtClean="0">
                <a:solidFill>
                  <a:prstClr val="black"/>
                </a:solidFill>
                <a:latin typeface="Calibri" panose="020F0502020204030204"/>
              </a:rPr>
              <a:t>Water shortage – </a:t>
            </a:r>
            <a:r>
              <a:rPr lang="en-GB" sz="1600" dirty="0" smtClean="0">
                <a:solidFill>
                  <a:prstClr val="black"/>
                </a:solidFill>
                <a:latin typeface="Calibri" panose="020F0502020204030204"/>
              </a:rPr>
              <a:t>private supplies</a:t>
            </a:r>
          </a:p>
          <a:p>
            <a:pPr marL="342900" indent="-342900" defTabSz="685800">
              <a:buFont typeface="+mj-lt"/>
              <a:buAutoNum type="arabicPeriod"/>
            </a:pPr>
            <a:endParaRPr lang="en-GB" sz="1600" dirty="0" smtClean="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Piper-alpha – offshore platform fire</a:t>
            </a:r>
          </a:p>
          <a:p>
            <a:pPr marL="342900" indent="-342900" defTabSz="685800">
              <a:buFont typeface="+mj-lt"/>
              <a:buAutoNum type="arabicPeriod"/>
            </a:pPr>
            <a:endParaRPr lang="en-GB" sz="1600" dirty="0" smtClean="0">
              <a:solidFill>
                <a:prstClr val="black"/>
              </a:solidFill>
              <a:latin typeface="Calibri" panose="020F0502020204030204"/>
            </a:endParaRPr>
          </a:p>
          <a:p>
            <a:pPr marL="342900" indent="-342900" defTabSz="685800">
              <a:buFont typeface="+mj-lt"/>
              <a:buAutoNum type="arabicPeriod"/>
            </a:pPr>
            <a:r>
              <a:rPr lang="en-GB" sz="1600" dirty="0" smtClean="0">
                <a:solidFill>
                  <a:prstClr val="black"/>
                </a:solidFill>
                <a:latin typeface="Calibri" panose="020F0502020204030204"/>
              </a:rPr>
              <a:t>Birth, bereavement, diagnosis</a:t>
            </a:r>
          </a:p>
          <a:p>
            <a:pPr marL="342900" indent="-342900" defTabSz="685800">
              <a:buFont typeface="+mj-lt"/>
              <a:buAutoNum type="arabicPeriod"/>
            </a:pPr>
            <a:endParaRPr lang="en-GB" sz="1600" dirty="0" smtClean="0">
              <a:solidFill>
                <a:prstClr val="black"/>
              </a:solidFill>
              <a:latin typeface="Calibri" panose="020F0502020204030204"/>
            </a:endParaRPr>
          </a:p>
          <a:p>
            <a:pPr defTabSz="685800"/>
            <a:endParaRPr lang="en-GB" sz="1600" dirty="0">
              <a:solidFill>
                <a:prstClr val="black"/>
              </a:solidFill>
              <a:latin typeface="Calibri" panose="020F0502020204030204"/>
            </a:endParaRPr>
          </a:p>
          <a:p>
            <a:pPr marL="342900" indent="-342900" defTabSz="685800">
              <a:buFont typeface="+mj-lt"/>
              <a:buAutoNum type="arabicPeriod"/>
            </a:pPr>
            <a:endParaRPr lang="en-GB" sz="2000" dirty="0">
              <a:solidFill>
                <a:prstClr val="black"/>
              </a:solidFill>
              <a:latin typeface="Calibri" panose="020F0502020204030204"/>
            </a:endParaRPr>
          </a:p>
          <a:p>
            <a:pPr marL="300038" indent="-300038" defTabSz="685800">
              <a:buFont typeface="+mj-lt"/>
              <a:buAutoNum type="arabicPeriod"/>
            </a:pPr>
            <a:endParaRPr lang="en-GB" sz="2000" dirty="0">
              <a:solidFill>
                <a:prstClr val="black"/>
              </a:solidFill>
              <a:latin typeface="Calibri" panose="020F0502020204030204"/>
            </a:endParaRPr>
          </a:p>
        </p:txBody>
      </p:sp>
      <p:sp>
        <p:nvSpPr>
          <p:cNvPr id="2" name="TextBox 1"/>
          <p:cNvSpPr txBox="1"/>
          <p:nvPr/>
        </p:nvSpPr>
        <p:spPr>
          <a:xfrm>
            <a:off x="425080" y="698090"/>
            <a:ext cx="6499600" cy="369332"/>
          </a:xfrm>
          <a:prstGeom prst="rect">
            <a:avLst/>
          </a:prstGeom>
          <a:noFill/>
        </p:spPr>
        <p:txBody>
          <a:bodyPr wrap="none" rtlCol="0">
            <a:spAutoFit/>
          </a:bodyPr>
          <a:lstStyle/>
          <a:p>
            <a:r>
              <a:rPr lang="en-GB" b="1" dirty="0">
                <a:solidFill>
                  <a:prstClr val="black"/>
                </a:solidFill>
              </a:rPr>
              <a:t>1. What are important extreme events</a:t>
            </a:r>
            <a:r>
              <a:rPr lang="en-GB" b="1" dirty="0" smtClean="0">
                <a:solidFill>
                  <a:prstClr val="black"/>
                </a:solidFill>
              </a:rPr>
              <a:t>? – whole room suggestions</a:t>
            </a:r>
            <a:endParaRPr lang="en-GB" b="1" dirty="0"/>
          </a:p>
        </p:txBody>
      </p:sp>
    </p:spTree>
    <p:extLst>
      <p:ext uri="{BB962C8B-B14F-4D97-AF65-F5344CB8AC3E}">
        <p14:creationId xmlns:p14="http://schemas.microsoft.com/office/powerpoint/2010/main" val="2330830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HeritageTheme-square">
  <a:themeElements>
    <a:clrScheme name="Custom 4">
      <a:dk1>
        <a:srgbClr val="007935"/>
      </a:dk1>
      <a:lt1>
        <a:srgbClr val="FFFFFF"/>
      </a:lt1>
      <a:dk2>
        <a:srgbClr val="007832"/>
      </a:dk2>
      <a:lt2>
        <a:srgbClr val="FFFFFF"/>
      </a:lt2>
      <a:accent1>
        <a:srgbClr val="057932"/>
      </a:accent1>
      <a:accent2>
        <a:srgbClr val="628B64"/>
      </a:accent2>
      <a:accent3>
        <a:srgbClr val="90A98A"/>
      </a:accent3>
      <a:accent4>
        <a:srgbClr val="BCC8B7"/>
      </a:accent4>
      <a:accent5>
        <a:srgbClr val="2B7050"/>
      </a:accent5>
      <a:accent6>
        <a:srgbClr val="70947C"/>
      </a:accent6>
      <a:hlink>
        <a:srgbClr val="61B3E3"/>
      </a:hlink>
      <a:folHlink>
        <a:srgbClr val="EE77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ritageTheme-square" id="{DC3721D4-4DE0-4907-9900-415838B129CA}" vid="{18DA4AB5-09E8-4877-8289-5429979C78C5}"/>
    </a:ext>
  </a:extLst>
</a:theme>
</file>

<file path=ppt/theme/theme2.xml><?xml version="1.0" encoding="utf-8"?>
<a:theme xmlns:a="http://schemas.openxmlformats.org/drawingml/2006/main" name="UoS Energy 1 Blue">
  <a:themeElements>
    <a:clrScheme name="Custom 2">
      <a:dk1>
        <a:srgbClr val="395CAD"/>
      </a:dk1>
      <a:lt1>
        <a:srgbClr val="FFFFFF"/>
      </a:lt1>
      <a:dk2>
        <a:srgbClr val="365EAD"/>
      </a:dk2>
      <a:lt2>
        <a:srgbClr val="EEECE1"/>
      </a:lt2>
      <a:accent1>
        <a:srgbClr val="7887C3"/>
      </a:accent1>
      <a:accent2>
        <a:srgbClr val="9FA7D5"/>
      </a:accent2>
      <a:accent3>
        <a:srgbClr val="C6C9E7"/>
      </a:accent3>
      <a:accent4>
        <a:srgbClr val="61B3E3"/>
      </a:accent4>
      <a:accent5>
        <a:srgbClr val="9AC8ED"/>
      </a:accent5>
      <a:accent6>
        <a:srgbClr val="BBD8F2"/>
      </a:accent6>
      <a:hlink>
        <a:srgbClr val="F4A365"/>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2B4FC275-8A72-1847-BC25-A1C066351A94}"/>
    </a:ext>
  </a:extLst>
</a:theme>
</file>

<file path=ppt/theme/theme3.xml><?xml version="1.0" encoding="utf-8"?>
<a:theme xmlns:a="http://schemas.openxmlformats.org/drawingml/2006/main" name="UoS Energy 1 Red">
  <a:themeElements>
    <a:clrScheme name="Custom 3">
      <a:dk1>
        <a:srgbClr val="762055"/>
      </a:dk1>
      <a:lt1>
        <a:srgbClr val="FFFFFF"/>
      </a:lt1>
      <a:dk2>
        <a:srgbClr val="762156"/>
      </a:dk2>
      <a:lt2>
        <a:srgbClr val="FFFFFF"/>
      </a:lt2>
      <a:accent1>
        <a:srgbClr val="762056"/>
      </a:accent1>
      <a:accent2>
        <a:srgbClr val="985A7E"/>
      </a:accent2>
      <a:accent3>
        <a:srgbClr val="B286A1"/>
      </a:accent3>
      <a:accent4>
        <a:srgbClr val="CFB4C5"/>
      </a:accent4>
      <a:accent5>
        <a:srgbClr val="572B82"/>
      </a:accent5>
      <a:accent6>
        <a:srgbClr val="8561A4"/>
      </a:accent6>
      <a:hlink>
        <a:srgbClr val="EE7723"/>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tailEnd type="triangle"/>
        </a:ln>
      </a:spPr>
      <a:bodyPr/>
      <a:lstStyle/>
      <a:style>
        <a:lnRef idx="3">
          <a:schemeClr val="dk1"/>
        </a:lnRef>
        <a:fillRef idx="0">
          <a:schemeClr val="dk1"/>
        </a:fillRef>
        <a:effectRef idx="2">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HeritageTheme-square</Template>
  <TotalTime>1038</TotalTime>
  <Words>5490</Words>
  <Application>Microsoft Office PowerPoint</Application>
  <PresentationFormat>On-screen Show (4:3)</PresentationFormat>
  <Paragraphs>733</Paragraphs>
  <Slides>82</Slides>
  <Notes>18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82</vt:i4>
      </vt:variant>
    </vt:vector>
  </HeadingPairs>
  <TitlesOfParts>
    <vt:vector size="97" baseType="lpstr">
      <vt:lpstr>Arial</vt:lpstr>
      <vt:lpstr>Calibri</vt:lpstr>
      <vt:lpstr>Calibri Light</vt:lpstr>
      <vt:lpstr>Calisto MT</vt:lpstr>
      <vt:lpstr>Franklin Gothic Book</vt:lpstr>
      <vt:lpstr>Mangal</vt:lpstr>
      <vt:lpstr>Perpetua</vt:lpstr>
      <vt:lpstr>Symbol</vt:lpstr>
      <vt:lpstr>Times New Roman</vt:lpstr>
      <vt:lpstr>Wingdings</vt:lpstr>
      <vt:lpstr>HeritageTheme-square</vt:lpstr>
      <vt:lpstr>UoS Energy 1 Blue</vt:lpstr>
      <vt:lpstr>UoS Energy 1 Red</vt:lpstr>
      <vt:lpstr>Office Theme</vt:lpstr>
      <vt:lpstr>Crop</vt:lpstr>
      <vt:lpstr>Community Resilience to Extreme Events</vt:lpstr>
      <vt:lpstr>Extreme Events</vt:lpstr>
      <vt:lpstr>Extreme Events in Science and Society</vt:lpstr>
      <vt:lpstr>Community Resilience to Extreme Events</vt:lpstr>
      <vt:lpstr>PowerPoint Presentation</vt:lpstr>
      <vt:lpstr>PowerPoint Presentation</vt:lpstr>
      <vt:lpstr>What do we mean by extreme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What should we focus on? –  ‘core’ results (2 per group)</vt:lpstr>
      <vt:lpstr>Keynote Presentation</vt:lpstr>
      <vt:lpstr>Community Control Builds Resilience</vt:lpstr>
      <vt:lpstr>Building blocks</vt:lpstr>
      <vt:lpstr>PowerPoint Presentation</vt:lpstr>
      <vt:lpstr>Resilience Stories</vt:lpstr>
      <vt:lpstr>Oil palm story</vt:lpstr>
      <vt:lpstr>PowerPoint Presentation</vt:lpstr>
      <vt:lpstr>PowerPoint Presentation</vt:lpstr>
      <vt:lpstr>Global Context</vt:lpstr>
      <vt:lpstr>PowerPoint Presentation</vt:lpstr>
      <vt:lpstr>PowerPoint Presentation</vt:lpstr>
      <vt:lpstr>INDONESIAN LAND GRAB</vt:lpstr>
      <vt:lpstr>Ecological Impacts</vt:lpstr>
      <vt:lpstr>Climate Impacts</vt:lpstr>
      <vt:lpstr>Planetary Boundaries Exceeded</vt:lpstr>
      <vt:lpstr>PowerPoint Presentation</vt:lpstr>
      <vt:lpstr>Health Impacts</vt:lpstr>
      <vt:lpstr>Violence</vt:lpstr>
      <vt:lpstr>Who Benefits?</vt:lpstr>
      <vt:lpstr>National / Local Extreme Events</vt:lpstr>
      <vt:lpstr>Obesity, Loneliness, Depression</vt:lpstr>
      <vt:lpstr>End Game?</vt:lpstr>
      <vt:lpstr>What have we learnt?</vt:lpstr>
      <vt:lpstr>Seeing Wetiko</vt:lpstr>
      <vt:lpstr>Behave like our house is on fire</vt:lpstr>
      <vt:lpstr>Shock creates solutions</vt:lpstr>
      <vt:lpstr>Maintain what is left</vt:lpstr>
      <vt:lpstr>Community rights =&gt; reduced emissions</vt:lpstr>
      <vt:lpstr>Xingu territory, brazilian amazon</vt:lpstr>
      <vt:lpstr>Rebuild Resilience</vt:lpstr>
      <vt:lpstr>Plan  de  Vida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Resilience to Extreme Events</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Events</dc:title>
  <dc:creator>Sandra Engstrom</dc:creator>
  <cp:lastModifiedBy>Tony Robertson</cp:lastModifiedBy>
  <cp:revision>58</cp:revision>
  <dcterms:created xsi:type="dcterms:W3CDTF">2019-02-18T10:58:01Z</dcterms:created>
  <dcterms:modified xsi:type="dcterms:W3CDTF">2019-03-25T11:28:58Z</dcterms:modified>
</cp:coreProperties>
</file>